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61" r:id="rId4"/>
    <p:sldId id="258" r:id="rId5"/>
    <p:sldId id="257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4" r:id="rId14"/>
    <p:sldId id="283" r:id="rId15"/>
    <p:sldId id="265" r:id="rId16"/>
  </p:sldIdLst>
  <p:sldSz cx="12192000" cy="6858000"/>
  <p:notesSz cx="6858000" cy="9144000"/>
  <p:embeddedFontLst>
    <p:embeddedFont>
      <p:font typeface="Fira Sans Medium" charset="0"/>
      <p:regular r:id="rId17"/>
      <p:italic r:id="rId18"/>
    </p:embeddedFont>
    <p:embeddedFont>
      <p:font typeface="Calibri Light" pitchFamily="34" charset="0"/>
      <p:regular r:id="rId19"/>
      <p: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674B"/>
    <a:srgbClr val="00AAE1"/>
    <a:srgbClr val="131921"/>
    <a:srgbClr val="D9D9D9"/>
    <a:srgbClr val="232F3E"/>
    <a:srgbClr val="FFA542"/>
    <a:srgbClr val="181717"/>
    <a:srgbClr val="E15436"/>
    <a:srgbClr val="05A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83" autoAdjust="0"/>
  </p:normalViewPr>
  <p:slideViewPr>
    <p:cSldViewPr snapToGrid="0" showGuides="1">
      <p:cViewPr>
        <p:scale>
          <a:sx n="100" d="100"/>
          <a:sy n="100" d="100"/>
        </p:scale>
        <p:origin x="-312" y="-804"/>
      </p:cViewPr>
      <p:guideLst>
        <p:guide orient="horz" pos="2137"/>
        <p:guide orient="horz" pos="300"/>
        <p:guide orient="horz" pos="4020"/>
        <p:guide orient="horz" pos="2432"/>
        <p:guide pos="3840"/>
        <p:guide pos="415"/>
        <p:guide pos="7242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67F81A14-FB9F-46B7-B6FB-EA02364F7C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6FE1E317-8122-4D45-8E3E-80072EC743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921"/>
            <a:ext cx="12192000" cy="257308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F21FEF1F-3765-4DD6-BD6D-7D2DE9C59DF4}"/>
              </a:ext>
            </a:extLst>
          </p:cNvPr>
          <p:cNvSpPr/>
          <p:nvPr/>
        </p:nvSpPr>
        <p:spPr>
          <a:xfrm rot="5400000">
            <a:off x="11135744" y="4472852"/>
            <a:ext cx="2198795" cy="3439085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xmlns="" id="{30CDF02D-CAE1-425F-B0D5-8BB3AD1C0C50}"/>
              </a:ext>
            </a:extLst>
          </p:cNvPr>
          <p:cNvSpPr/>
          <p:nvPr/>
        </p:nvSpPr>
        <p:spPr>
          <a:xfrm>
            <a:off x="11412222" y="5841447"/>
            <a:ext cx="1091609" cy="70189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xmlns="" id="{834BA1D4-0C72-474A-83FF-2D1B207A407E}"/>
              </a:ext>
            </a:extLst>
          </p:cNvPr>
          <p:cNvSpPr/>
          <p:nvPr/>
        </p:nvSpPr>
        <p:spPr>
          <a:xfrm rot="2476041">
            <a:off x="-857745" y="-2433590"/>
            <a:ext cx="2899299" cy="5563429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:a16="http://schemas.microsoft.com/office/drawing/2014/main" xmlns="" id="{8C23666D-AA0B-4055-B6D1-F271DD034ADC}"/>
              </a:ext>
            </a:extLst>
          </p:cNvPr>
          <p:cNvSpPr/>
          <p:nvPr/>
        </p:nvSpPr>
        <p:spPr>
          <a:xfrm rot="3140551">
            <a:off x="-1971616" y="-3257740"/>
            <a:ext cx="2888439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52DD0B8-1BD4-48CA-8863-8067FDD9A41A}"/>
              </a:ext>
            </a:extLst>
          </p:cNvPr>
          <p:cNvGrpSpPr/>
          <p:nvPr/>
        </p:nvGrpSpPr>
        <p:grpSpPr>
          <a:xfrm>
            <a:off x="9271009" y="-16541"/>
            <a:ext cx="2920991" cy="1181096"/>
            <a:chOff x="5281043" y="2519209"/>
            <a:chExt cx="2920991" cy="118109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C9BD28D-55F8-486A-9F93-D3268DEDBC31}"/>
                </a:ext>
              </a:extLst>
            </p:cNvPr>
            <p:cNvSpPr txBox="1"/>
            <p:nvPr/>
          </p:nvSpPr>
          <p:spPr>
            <a:xfrm>
              <a:off x="5281043" y="2519209"/>
              <a:ext cx="292099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6000" dirty="0">
                  <a:latin typeface="Fira Sans Medium" panose="020B0603050000020004" pitchFamily="34" charset="0"/>
                </a:rPr>
                <a:t>amazon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EDDA832C-0B8E-44C3-8812-0B0115BD3728}"/>
                </a:ext>
              </a:extLst>
            </p:cNvPr>
            <p:cNvGrpSpPr/>
            <p:nvPr/>
          </p:nvGrpSpPr>
          <p:grpSpPr>
            <a:xfrm>
              <a:off x="5760089" y="3331931"/>
              <a:ext cx="2081050" cy="368374"/>
              <a:chOff x="5877565" y="2683861"/>
              <a:chExt cx="3969047" cy="847679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E72E5EF1-F411-425A-A90F-C84961599327}"/>
                  </a:ext>
                </a:extLst>
              </p:cNvPr>
              <p:cNvSpPr/>
              <p:nvPr/>
            </p:nvSpPr>
            <p:spPr>
              <a:xfrm>
                <a:off x="5877565" y="2683861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400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036A53D7-29B1-45C8-9FA1-87C9D13A5BE1}"/>
                  </a:ext>
                </a:extLst>
              </p:cNvPr>
              <p:cNvSpPr/>
              <p:nvPr/>
            </p:nvSpPr>
            <p:spPr>
              <a:xfrm>
                <a:off x="9073576" y="2727017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>
            <a:extLst>
              <a:ext uri="{FF2B5EF4-FFF2-40B4-BE49-F238E27FC236}">
                <a16:creationId xmlns:a16="http://schemas.microsoft.com/office/drawing/2014/main" xmlns="" id="{22B03510-4CF1-46CA-BE80-1E37CD0837F6}"/>
              </a:ext>
            </a:extLst>
          </p:cNvPr>
          <p:cNvSpPr/>
          <p:nvPr/>
        </p:nvSpPr>
        <p:spPr>
          <a:xfrm rot="8901965">
            <a:off x="1885602" y="313842"/>
            <a:ext cx="1370251" cy="864830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723198" y="1550004"/>
            <a:ext cx="5718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AMAZON SALES</a:t>
            </a:r>
            <a:endParaRPr lang="en-US" sz="6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61338" y="2526475"/>
            <a:ext cx="46027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DATA ANALYSIS REPORT</a:t>
            </a:r>
            <a:endParaRPr lang="en-US" sz="35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38214" y="3252303"/>
            <a:ext cx="3924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SUMIT SINGH – S7344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</a:t>
            </a:r>
            <a:r>
              <a:rPr lang="en-IN" sz="3200" b="0" i="0" dirty="0" smtClean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BEZS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9358E82-2085-4FDC-BB98-0AC776133192}"/>
              </a:ext>
            </a:extLst>
          </p:cNvPr>
          <p:cNvSpPr/>
          <p:nvPr/>
        </p:nvSpPr>
        <p:spPr>
          <a:xfrm>
            <a:off x="-266700" y="-3262993"/>
            <a:ext cx="12725400" cy="3938402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01B0333-67C2-4114-8841-981615299F70}"/>
              </a:ext>
            </a:extLst>
          </p:cNvPr>
          <p:cNvGrpSpPr/>
          <p:nvPr/>
        </p:nvGrpSpPr>
        <p:grpSpPr>
          <a:xfrm>
            <a:off x="832458" y="-404543"/>
            <a:ext cx="9879245" cy="1571356"/>
            <a:chOff x="3241217" y="3806806"/>
            <a:chExt cx="3950581" cy="847678"/>
          </a:xfrm>
          <a:solidFill>
            <a:srgbClr val="FF9900"/>
          </a:solidFill>
        </p:grpSpPr>
        <p:sp>
          <p:nvSpPr>
            <p:cNvPr id="23" name="Freeform: Shape 6">
              <a:extLst>
                <a:ext uri="{FF2B5EF4-FFF2-40B4-BE49-F238E27FC236}">
                  <a16:creationId xmlns:a16="http://schemas.microsoft.com/office/drawing/2014/main" xmlns="" id="{CB3B074F-AF3B-45D4-9277-1CA1BB0C11C6}"/>
                </a:ext>
              </a:extLst>
            </p:cNvPr>
            <p:cNvSpPr/>
            <p:nvPr/>
          </p:nvSpPr>
          <p:spPr>
            <a:xfrm>
              <a:off x="3241217" y="380680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7">
              <a:extLst>
                <a:ext uri="{FF2B5EF4-FFF2-40B4-BE49-F238E27FC236}">
                  <a16:creationId xmlns:a16="http://schemas.microsoft.com/office/drawing/2014/main" xmlns="" id="{6ED209F1-7EAD-4F07-B776-7C23C809D52D}"/>
                </a:ext>
              </a:extLst>
            </p:cNvPr>
            <p:cNvSpPr/>
            <p:nvPr/>
          </p:nvSpPr>
          <p:spPr>
            <a:xfrm>
              <a:off x="6418762" y="3844676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976821"/>
            <a:ext cx="12192000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5400" b="1" dirty="0" smtClean="0">
                <a:latin typeface="Fira Sans Medium" panose="020B0603050000020004" pitchFamily="34" charset="0"/>
              </a:rPr>
              <a:t>Sales </a:t>
            </a:r>
            <a:r>
              <a:rPr lang="en-IN" sz="5400" b="1" dirty="0">
                <a:latin typeface="Fira Sans Medium" panose="020B0603050000020004" pitchFamily="34" charset="0"/>
              </a:rPr>
              <a:t>Analysis</a:t>
            </a:r>
            <a:endParaRPr lang="en-IN" sz="5400" b="1" dirty="0">
              <a:latin typeface="Fira Sans Medium" panose="020B06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16371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4500"/>
            <a:ext cx="12192000" cy="13335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180975" y="2062887"/>
            <a:ext cx="3562350" cy="3063799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4"/>
                </a:solidFill>
              </a:rPr>
              <a:t>Branch </a:t>
            </a:r>
            <a:r>
              <a:rPr lang="en-US" sz="2200" b="1" dirty="0">
                <a:solidFill>
                  <a:schemeClr val="accent4"/>
                </a:solidFill>
              </a:rPr>
              <a:t>Performance</a:t>
            </a:r>
          </a:p>
          <a:p>
            <a:pPr algn="ctr"/>
            <a:endParaRPr lang="en-US" sz="2200" b="1" dirty="0">
              <a:solidFill>
                <a:schemeClr val="accent4"/>
              </a:solidFill>
            </a:endParaRPr>
          </a:p>
          <a:p>
            <a:pPr algn="ctr"/>
            <a:r>
              <a:rPr lang="en-US" sz="1500" dirty="0"/>
              <a:t>- Branch A in Yangon had the highest number of sales across all months.</a:t>
            </a:r>
          </a:p>
          <a:p>
            <a:pPr algn="ctr"/>
            <a:r>
              <a:rPr lang="en-US" sz="1500" dirty="0"/>
              <a:t>   - Branch B in Mandalay showed consistent sales growth over the period.</a:t>
            </a:r>
          </a:p>
          <a:p>
            <a:pPr algn="ctr"/>
            <a:r>
              <a:rPr lang="en-US" sz="1500" dirty="0"/>
              <a:t>   - Branch C in Naypyitaw had the lowest sales compared to other branches.</a:t>
            </a:r>
            <a:endParaRPr lang="en-US" sz="15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295775" y="2062886"/>
            <a:ext cx="3638550" cy="3036769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4"/>
                </a:solidFill>
              </a:rPr>
              <a:t>Sales by Product </a:t>
            </a:r>
            <a:r>
              <a:rPr lang="en-US" sz="2200" b="1" dirty="0" smtClean="0">
                <a:solidFill>
                  <a:schemeClr val="accent4"/>
                </a:solidFill>
              </a:rPr>
              <a:t>Line</a:t>
            </a:r>
          </a:p>
          <a:p>
            <a:pPr algn="ctr"/>
            <a:endParaRPr lang="en-US" sz="2200" b="1" dirty="0">
              <a:solidFill>
                <a:schemeClr val="accent4"/>
              </a:solidFill>
            </a:endParaRPr>
          </a:p>
          <a:p>
            <a:pPr algn="ctr"/>
            <a:r>
              <a:rPr lang="en-US" sz="1500" dirty="0"/>
              <a:t>- Health and beauty products were the top-selling category, followed by Electronic accessories and Home and lifestyle.</a:t>
            </a:r>
          </a:p>
          <a:p>
            <a:pPr algn="ctr"/>
            <a:r>
              <a:rPr lang="en-US" sz="1500" dirty="0"/>
              <a:t>   - Fashion accessories had the lowest sales among all product lines.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8486775" y="2062886"/>
            <a:ext cx="3562350" cy="3036770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accent4"/>
              </a:solidFill>
            </a:endParaRPr>
          </a:p>
          <a:p>
            <a:pPr algn="ctr"/>
            <a:r>
              <a:rPr lang="en-US" sz="2200" b="1" dirty="0">
                <a:solidFill>
                  <a:schemeClr val="accent4"/>
                </a:solidFill>
              </a:rPr>
              <a:t>Customer </a:t>
            </a:r>
            <a:r>
              <a:rPr lang="en-US" sz="2200" b="1" dirty="0" smtClean="0">
                <a:solidFill>
                  <a:schemeClr val="accent4"/>
                </a:solidFill>
              </a:rPr>
              <a:t>Behavior</a:t>
            </a:r>
          </a:p>
          <a:p>
            <a:pPr algn="ctr"/>
            <a:endParaRPr lang="en-US" sz="2200" b="1" dirty="0">
              <a:solidFill>
                <a:schemeClr val="accent4"/>
              </a:solidFill>
            </a:endParaRPr>
          </a:p>
          <a:p>
            <a:pPr algn="ctr"/>
            <a:r>
              <a:rPr lang="en-US" sz="1500" dirty="0"/>
              <a:t>- The majority of customers were members, contributing significantly to sales.</a:t>
            </a:r>
          </a:p>
          <a:p>
            <a:pPr algn="ctr"/>
            <a:r>
              <a:rPr lang="en-US" sz="1500" dirty="0"/>
              <a:t>   - Female customers made more purchases compared to male customers.</a:t>
            </a:r>
          </a:p>
          <a:p>
            <a:pPr algn="ctr"/>
            <a:r>
              <a:rPr lang="en-US" sz="1500" dirty="0"/>
              <a:t>   - Most purchases were made using e-wallets and credit cards.</a:t>
            </a:r>
          </a:p>
        </p:txBody>
      </p:sp>
    </p:spTree>
    <p:extLst>
      <p:ext uri="{BB962C8B-B14F-4D97-AF65-F5344CB8AC3E}">
        <p14:creationId xmlns:p14="http://schemas.microsoft.com/office/powerpoint/2010/main" val="10659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3843652" y="2819400"/>
            <a:ext cx="2751844" cy="6477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</a:t>
            </a:r>
            <a:r>
              <a:rPr lang="en-IN" sz="3200" b="0" i="0" dirty="0" smtClean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BEZS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9358E82-2085-4FDC-BB98-0AC776133192}"/>
              </a:ext>
            </a:extLst>
          </p:cNvPr>
          <p:cNvSpPr/>
          <p:nvPr/>
        </p:nvSpPr>
        <p:spPr>
          <a:xfrm>
            <a:off x="-266700" y="-3262993"/>
            <a:ext cx="12725400" cy="3938402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01B0333-67C2-4114-8841-981615299F70}"/>
              </a:ext>
            </a:extLst>
          </p:cNvPr>
          <p:cNvGrpSpPr/>
          <p:nvPr/>
        </p:nvGrpSpPr>
        <p:grpSpPr>
          <a:xfrm>
            <a:off x="832458" y="-404543"/>
            <a:ext cx="9879245" cy="1571356"/>
            <a:chOff x="3241217" y="3806806"/>
            <a:chExt cx="3950581" cy="847678"/>
          </a:xfrm>
          <a:solidFill>
            <a:srgbClr val="FF9900"/>
          </a:solidFill>
        </p:grpSpPr>
        <p:sp>
          <p:nvSpPr>
            <p:cNvPr id="23" name="Freeform: Shape 6">
              <a:extLst>
                <a:ext uri="{FF2B5EF4-FFF2-40B4-BE49-F238E27FC236}">
                  <a16:creationId xmlns:a16="http://schemas.microsoft.com/office/drawing/2014/main" xmlns="" id="{CB3B074F-AF3B-45D4-9277-1CA1BB0C11C6}"/>
                </a:ext>
              </a:extLst>
            </p:cNvPr>
            <p:cNvSpPr/>
            <p:nvPr/>
          </p:nvSpPr>
          <p:spPr>
            <a:xfrm>
              <a:off x="3241217" y="380680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7">
              <a:extLst>
                <a:ext uri="{FF2B5EF4-FFF2-40B4-BE49-F238E27FC236}">
                  <a16:creationId xmlns:a16="http://schemas.microsoft.com/office/drawing/2014/main" xmlns="" id="{6ED209F1-7EAD-4F07-B776-7C23C809D52D}"/>
                </a:ext>
              </a:extLst>
            </p:cNvPr>
            <p:cNvSpPr/>
            <p:nvPr/>
          </p:nvSpPr>
          <p:spPr>
            <a:xfrm>
              <a:off x="6418762" y="3844676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976821"/>
            <a:ext cx="12192000" cy="1086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IN" sz="5400" b="1" dirty="0" smtClean="0">
                <a:latin typeface="Fira Sans Medium" panose="020B0603050000020004" pitchFamily="34" charset="0"/>
              </a:rPr>
              <a:t>Sales </a:t>
            </a:r>
            <a:r>
              <a:rPr lang="en-IN" sz="5400" b="1" dirty="0">
                <a:latin typeface="Fira Sans Medium" panose="020B0603050000020004" pitchFamily="34" charset="0"/>
              </a:rPr>
              <a:t>Analysis</a:t>
            </a:r>
            <a:endParaRPr lang="en-IN" sz="5400" b="1" dirty="0">
              <a:latin typeface="Fira Sans Medium" panose="020B06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16371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4500"/>
            <a:ext cx="12192000" cy="13335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180975" y="2332995"/>
            <a:ext cx="3562350" cy="2793691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4"/>
                </a:solidFill>
              </a:rPr>
              <a:t>Time </a:t>
            </a:r>
            <a:r>
              <a:rPr lang="en-US" sz="2200" b="1" dirty="0" smtClean="0">
                <a:solidFill>
                  <a:schemeClr val="accent4"/>
                </a:solidFill>
              </a:rPr>
              <a:t>Analysis</a:t>
            </a:r>
          </a:p>
          <a:p>
            <a:pPr algn="ctr"/>
            <a:endParaRPr lang="en-US" sz="2200" b="1" dirty="0">
              <a:solidFill>
                <a:schemeClr val="accent4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1500" dirty="0" smtClean="0"/>
              <a:t>Afternoon </a:t>
            </a:r>
            <a:r>
              <a:rPr lang="en-US" sz="1500" dirty="0"/>
              <a:t>was the peak time for sales across all branches and months</a:t>
            </a:r>
            <a:r>
              <a:rPr lang="en-US" sz="1500" dirty="0" smtClean="0"/>
              <a:t>.</a:t>
            </a:r>
            <a:endParaRPr lang="en-US" sz="1500" dirty="0"/>
          </a:p>
          <a:p>
            <a:pPr algn="ctr"/>
            <a:r>
              <a:rPr lang="en-US" sz="1500" dirty="0"/>
              <a:t>   - Weekends showed higher sales compared to weekdays.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43652" y="2904582"/>
            <a:ext cx="2695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Recommendations:-</a:t>
            </a:r>
            <a:endParaRPr lang="en-US" sz="2400" dirty="0"/>
          </a:p>
        </p:txBody>
      </p:sp>
      <p:sp>
        <p:nvSpPr>
          <p:cNvPr id="5" name="Flowchart: Alternate Process 4"/>
          <p:cNvSpPr/>
          <p:nvPr/>
        </p:nvSpPr>
        <p:spPr>
          <a:xfrm>
            <a:off x="6672937" y="1166813"/>
            <a:ext cx="5414288" cy="4129087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FC000"/>
                </a:solidFill>
              </a:rPr>
              <a:t>1. Promotional Strategies:</a:t>
            </a:r>
          </a:p>
          <a:p>
            <a:pPr algn="ctr"/>
            <a:r>
              <a:rPr lang="en-US" sz="1300" dirty="0"/>
              <a:t>   - Focus on promoting Health and beauty products due to their popularity.</a:t>
            </a:r>
          </a:p>
          <a:p>
            <a:pPr algn="ctr"/>
            <a:r>
              <a:rPr lang="en-US" sz="1300" dirty="0"/>
              <a:t>   - Introduce targeted promotions for Fashion accessories to increase sales.</a:t>
            </a:r>
          </a:p>
          <a:p>
            <a:pPr algn="ctr"/>
            <a:endParaRPr lang="en-US" sz="1300" dirty="0"/>
          </a:p>
          <a:p>
            <a:pPr algn="ctr"/>
            <a:r>
              <a:rPr lang="en-US" sz="1300" b="1" dirty="0">
                <a:solidFill>
                  <a:srgbClr val="FFC000"/>
                </a:solidFill>
              </a:rPr>
              <a:t>2. Customer Engagement:</a:t>
            </a:r>
          </a:p>
          <a:p>
            <a:pPr algn="ctr"/>
            <a:r>
              <a:rPr lang="en-US" sz="1300" dirty="0"/>
              <a:t>   - Offer incentives for customers to become members to drive repeat purchases.</a:t>
            </a:r>
          </a:p>
          <a:p>
            <a:pPr algn="ctr"/>
            <a:r>
              <a:rPr lang="en-US" sz="1300" dirty="0"/>
              <a:t>   - Implement marketing campaigns targeting male customers to balance gender-based sales.</a:t>
            </a:r>
          </a:p>
          <a:p>
            <a:pPr algn="ctr"/>
            <a:endParaRPr lang="en-US" sz="1300" dirty="0"/>
          </a:p>
          <a:p>
            <a:pPr algn="ctr"/>
            <a:r>
              <a:rPr lang="en-US" sz="1300" b="1" dirty="0">
                <a:solidFill>
                  <a:srgbClr val="FFC000"/>
                </a:solidFill>
              </a:rPr>
              <a:t>3. Payment Methods:</a:t>
            </a:r>
          </a:p>
          <a:p>
            <a:pPr algn="ctr"/>
            <a:r>
              <a:rPr lang="en-US" sz="1300" dirty="0"/>
              <a:t>   - Encourage the use of e-wallets and credit cards by offering discounts or </a:t>
            </a:r>
            <a:r>
              <a:rPr lang="en-US" sz="1300" dirty="0" smtClean="0"/>
              <a:t>cash back.</a:t>
            </a:r>
            <a:endParaRPr lang="en-US" sz="1300" dirty="0"/>
          </a:p>
          <a:p>
            <a:pPr algn="ctr"/>
            <a:endParaRPr lang="en-US" sz="1300" dirty="0"/>
          </a:p>
          <a:p>
            <a:pPr algn="ctr"/>
            <a:r>
              <a:rPr lang="en-US" sz="1300" b="1" dirty="0">
                <a:solidFill>
                  <a:srgbClr val="FFC000"/>
                </a:solidFill>
              </a:rPr>
              <a:t>4. Timing of Promotions:</a:t>
            </a:r>
          </a:p>
          <a:p>
            <a:pPr algn="ctr"/>
            <a:r>
              <a:rPr lang="en-US" sz="1300" dirty="0"/>
              <a:t>   - Schedule promotions during the afternoon to capitalize on peak sales hours.</a:t>
            </a:r>
          </a:p>
          <a:p>
            <a:pPr algn="ctr"/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49015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</a:t>
            </a:r>
            <a:r>
              <a:rPr lang="en-IN" sz="3200" b="0" i="0" dirty="0" smtClean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BEZS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9358E82-2085-4FDC-BB98-0AC776133192}"/>
              </a:ext>
            </a:extLst>
          </p:cNvPr>
          <p:cNvSpPr/>
          <p:nvPr/>
        </p:nvSpPr>
        <p:spPr>
          <a:xfrm>
            <a:off x="-266700" y="-3262993"/>
            <a:ext cx="12725400" cy="3938402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01B0333-67C2-4114-8841-981615299F70}"/>
              </a:ext>
            </a:extLst>
          </p:cNvPr>
          <p:cNvGrpSpPr/>
          <p:nvPr/>
        </p:nvGrpSpPr>
        <p:grpSpPr>
          <a:xfrm>
            <a:off x="870558" y="-442643"/>
            <a:ext cx="9879245" cy="1666592"/>
            <a:chOff x="3241217" y="3806806"/>
            <a:chExt cx="3950581" cy="847678"/>
          </a:xfrm>
          <a:solidFill>
            <a:srgbClr val="FF9900"/>
          </a:solidFill>
        </p:grpSpPr>
        <p:sp>
          <p:nvSpPr>
            <p:cNvPr id="23" name="Freeform: Shape 6">
              <a:extLst>
                <a:ext uri="{FF2B5EF4-FFF2-40B4-BE49-F238E27FC236}">
                  <a16:creationId xmlns:a16="http://schemas.microsoft.com/office/drawing/2014/main" xmlns="" id="{CB3B074F-AF3B-45D4-9277-1CA1BB0C11C6}"/>
                </a:ext>
              </a:extLst>
            </p:cNvPr>
            <p:cNvSpPr/>
            <p:nvPr/>
          </p:nvSpPr>
          <p:spPr>
            <a:xfrm>
              <a:off x="3241217" y="380680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7">
              <a:extLst>
                <a:ext uri="{FF2B5EF4-FFF2-40B4-BE49-F238E27FC236}">
                  <a16:creationId xmlns:a16="http://schemas.microsoft.com/office/drawing/2014/main" xmlns="" id="{6ED209F1-7EAD-4F07-B776-7C23C809D52D}"/>
                </a:ext>
              </a:extLst>
            </p:cNvPr>
            <p:cNvSpPr/>
            <p:nvPr/>
          </p:nvSpPr>
          <p:spPr>
            <a:xfrm>
              <a:off x="6418762" y="3844676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Rectangle 2"/>
          <p:cNvSpPr/>
          <p:nvPr/>
        </p:nvSpPr>
        <p:spPr>
          <a:xfrm>
            <a:off x="1" y="1329246"/>
            <a:ext cx="1219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/>
              <a:t>Customer Analysis</a:t>
            </a:r>
            <a:endParaRPr lang="en-US" sz="5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" y="2373268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</a:t>
            </a:r>
            <a:r>
              <a:rPr lang="en-US" sz="1600" b="1" dirty="0"/>
              <a:t>Demographic Distribution</a:t>
            </a:r>
          </a:p>
          <a:p>
            <a:r>
              <a:rPr lang="en-US" sz="1400" b="1" dirty="0"/>
              <a:t>- Gender Distribution: </a:t>
            </a:r>
            <a:r>
              <a:rPr lang="en-US" sz="1400" dirty="0"/>
              <a:t>There is a balanced distribution of male and female customers in the dataset. </a:t>
            </a:r>
            <a:r>
              <a:rPr lang="en-US" sz="1400" dirty="0" smtClean="0"/>
              <a:t>But females are the one who purchase more products as compare to men.</a:t>
            </a:r>
            <a:endParaRPr lang="en-US" sz="1400" dirty="0"/>
          </a:p>
          <a:p>
            <a:r>
              <a:rPr lang="en-US" sz="1400" b="1" dirty="0" smtClean="0"/>
              <a:t>- Customer Type: </a:t>
            </a:r>
            <a:r>
              <a:rPr lang="en-US" sz="1400" dirty="0"/>
              <a:t>C</a:t>
            </a:r>
            <a:r>
              <a:rPr lang="en-US" sz="1400" dirty="0" smtClean="0"/>
              <a:t>ustomers </a:t>
            </a:r>
            <a:r>
              <a:rPr lang="en-US" sz="1400" dirty="0"/>
              <a:t>are categorized as either "Member" or "Normal</a:t>
            </a:r>
            <a:r>
              <a:rPr lang="en-US" sz="1400" dirty="0" smtClean="0"/>
              <a:t>,“. Member customer type is more active as compare to Normal one.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r>
              <a:rPr lang="en-US" sz="1600" b="1" dirty="0"/>
              <a:t>2. </a:t>
            </a:r>
            <a:r>
              <a:rPr lang="en-US" sz="1600" b="1" dirty="0"/>
              <a:t>Purchase </a:t>
            </a:r>
            <a:r>
              <a:rPr lang="en-US" sz="1600" b="1" dirty="0" smtClean="0"/>
              <a:t>Behavior</a:t>
            </a:r>
          </a:p>
          <a:p>
            <a:r>
              <a:rPr lang="en-US" sz="1400" b="1" dirty="0"/>
              <a:t>- Product Line Preferences: </a:t>
            </a:r>
            <a:r>
              <a:rPr lang="en-US" sz="1400" dirty="0"/>
              <a:t>Customers show </a:t>
            </a:r>
            <a:r>
              <a:rPr lang="en-US" sz="1400" dirty="0" smtClean="0"/>
              <a:t>preferences </a:t>
            </a:r>
            <a:r>
              <a:rPr lang="en-US" sz="1400" dirty="0"/>
              <a:t>across product lines, </a:t>
            </a:r>
            <a:r>
              <a:rPr lang="en-US" sz="1400" dirty="0" smtClean="0"/>
              <a:t>But </a:t>
            </a:r>
            <a:r>
              <a:rPr lang="en-US" sz="1400" dirty="0"/>
              <a:t>"Electronic accessories" being the most purchased category.</a:t>
            </a:r>
          </a:p>
          <a:p>
            <a:r>
              <a:rPr lang="en-US" sz="1400" b="1" dirty="0"/>
              <a:t>- Branch </a:t>
            </a:r>
            <a:r>
              <a:rPr lang="en-US" sz="1400" b="1" dirty="0" smtClean="0"/>
              <a:t>Preferences: </a:t>
            </a:r>
            <a:r>
              <a:rPr lang="en-US" sz="1400" dirty="0" smtClean="0"/>
              <a:t>Branch A is outperforming all other branch but the Branch which have lowest preference is Branch B.</a:t>
            </a:r>
            <a:endParaRPr lang="en-US" sz="1400" b="1" dirty="0"/>
          </a:p>
          <a:p>
            <a:endParaRPr lang="en-US" sz="1600" dirty="0" smtClean="0"/>
          </a:p>
          <a:p>
            <a:r>
              <a:rPr lang="en-US" sz="1600" b="1" dirty="0"/>
              <a:t>3. </a:t>
            </a:r>
            <a:r>
              <a:rPr lang="en-US" sz="1600" b="1" dirty="0"/>
              <a:t>Customer </a:t>
            </a:r>
            <a:r>
              <a:rPr lang="en-US" sz="1600" b="1" dirty="0" smtClean="0"/>
              <a:t>Engagement</a:t>
            </a:r>
          </a:p>
          <a:p>
            <a:r>
              <a:rPr lang="en-US" sz="1400" b="1" dirty="0" smtClean="0"/>
              <a:t>- Payment </a:t>
            </a:r>
            <a:r>
              <a:rPr lang="en-US" sz="1400" b="1" dirty="0"/>
              <a:t>Method Analysis</a:t>
            </a:r>
            <a:r>
              <a:rPr lang="en-US" sz="1400" b="1" dirty="0" smtClean="0"/>
              <a:t>: </a:t>
            </a:r>
            <a:r>
              <a:rPr lang="en-US" sz="1400" dirty="0" smtClean="0"/>
              <a:t> The payment method which mostly used is E-Wallets and least preferred is Credit Card</a:t>
            </a:r>
            <a:endParaRPr lang="en-US" sz="1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8974"/>
            <a:ext cx="12192000" cy="15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6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</a:t>
            </a:r>
            <a:r>
              <a:rPr lang="en-IN" sz="3200" b="0" i="0" dirty="0" smtClean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BEZS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9358E82-2085-4FDC-BB98-0AC776133192}"/>
              </a:ext>
            </a:extLst>
          </p:cNvPr>
          <p:cNvSpPr/>
          <p:nvPr/>
        </p:nvSpPr>
        <p:spPr>
          <a:xfrm>
            <a:off x="-266700" y="-3262993"/>
            <a:ext cx="12725400" cy="3938402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01B0333-67C2-4114-8841-981615299F70}"/>
              </a:ext>
            </a:extLst>
          </p:cNvPr>
          <p:cNvGrpSpPr/>
          <p:nvPr/>
        </p:nvGrpSpPr>
        <p:grpSpPr>
          <a:xfrm>
            <a:off x="870558" y="-442643"/>
            <a:ext cx="9879245" cy="1666592"/>
            <a:chOff x="3241217" y="3806806"/>
            <a:chExt cx="3950581" cy="847678"/>
          </a:xfrm>
          <a:solidFill>
            <a:srgbClr val="FF9900"/>
          </a:solidFill>
        </p:grpSpPr>
        <p:sp>
          <p:nvSpPr>
            <p:cNvPr id="23" name="Freeform: Shape 6">
              <a:extLst>
                <a:ext uri="{FF2B5EF4-FFF2-40B4-BE49-F238E27FC236}">
                  <a16:creationId xmlns:a16="http://schemas.microsoft.com/office/drawing/2014/main" xmlns="" id="{CB3B074F-AF3B-45D4-9277-1CA1BB0C11C6}"/>
                </a:ext>
              </a:extLst>
            </p:cNvPr>
            <p:cNvSpPr/>
            <p:nvPr/>
          </p:nvSpPr>
          <p:spPr>
            <a:xfrm>
              <a:off x="3241217" y="380680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7">
              <a:extLst>
                <a:ext uri="{FF2B5EF4-FFF2-40B4-BE49-F238E27FC236}">
                  <a16:creationId xmlns:a16="http://schemas.microsoft.com/office/drawing/2014/main" xmlns="" id="{6ED209F1-7EAD-4F07-B776-7C23C809D52D}"/>
                </a:ext>
              </a:extLst>
            </p:cNvPr>
            <p:cNvSpPr/>
            <p:nvPr/>
          </p:nvSpPr>
          <p:spPr>
            <a:xfrm>
              <a:off x="6418762" y="3844676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Rectangle 2"/>
          <p:cNvSpPr/>
          <p:nvPr/>
        </p:nvSpPr>
        <p:spPr>
          <a:xfrm>
            <a:off x="1" y="1329246"/>
            <a:ext cx="1219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/>
              <a:t>Improvements - Need to be Done</a:t>
            </a:r>
            <a:endParaRPr lang="en-US" sz="50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8974"/>
            <a:ext cx="12192000" cy="15690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0075" y="2495550"/>
            <a:ext cx="109188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 smtClean="0"/>
              <a:t>Sports and Travel is not performing up to the mark amazon needs to introduce </a:t>
            </a:r>
            <a:r>
              <a:rPr lang="en-US" b="1" dirty="0"/>
              <a:t>strategies to enhance sales of </a:t>
            </a:r>
            <a:endParaRPr lang="en-US" b="1" dirty="0" smtClean="0"/>
          </a:p>
          <a:p>
            <a:pPr>
              <a:lnSpc>
                <a:spcPct val="150000"/>
              </a:lnSpc>
            </a:pPr>
            <a:r>
              <a:rPr lang="en-US" b="1" dirty="0" smtClean="0"/>
              <a:t>Sports </a:t>
            </a:r>
            <a:r>
              <a:rPr lang="en-US" b="1" dirty="0"/>
              <a:t>and Travel products</a:t>
            </a:r>
            <a:r>
              <a:rPr lang="en-US" b="1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2. Amazon should provide discount on Credit Card Payment methods to capture more market size.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3. Special offers should introduce for Food and Beverages product line to capture more sales in peak time.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4. Amazon should introduce more offers on Branch C as it is not performing up to the mark. </a:t>
            </a:r>
            <a:endParaRPr lang="en-US" b="1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6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</a:t>
            </a:r>
            <a:r>
              <a:rPr lang="en-IN" sz="3200" b="0" i="0" dirty="0" smtClean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BEZS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9358E82-2085-4FDC-BB98-0AC776133192}"/>
              </a:ext>
            </a:extLst>
          </p:cNvPr>
          <p:cNvSpPr/>
          <p:nvPr/>
        </p:nvSpPr>
        <p:spPr>
          <a:xfrm>
            <a:off x="-266700" y="-3262993"/>
            <a:ext cx="12725400" cy="3938402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01B0333-67C2-4114-8841-981615299F70}"/>
              </a:ext>
            </a:extLst>
          </p:cNvPr>
          <p:cNvGrpSpPr/>
          <p:nvPr/>
        </p:nvGrpSpPr>
        <p:grpSpPr>
          <a:xfrm>
            <a:off x="870558" y="-442643"/>
            <a:ext cx="9879245" cy="1666592"/>
            <a:chOff x="3241217" y="3806806"/>
            <a:chExt cx="3950581" cy="847678"/>
          </a:xfrm>
          <a:solidFill>
            <a:srgbClr val="FF9900"/>
          </a:solidFill>
        </p:grpSpPr>
        <p:sp>
          <p:nvSpPr>
            <p:cNvPr id="23" name="Freeform: Shape 6">
              <a:extLst>
                <a:ext uri="{FF2B5EF4-FFF2-40B4-BE49-F238E27FC236}">
                  <a16:creationId xmlns:a16="http://schemas.microsoft.com/office/drawing/2014/main" xmlns="" id="{CB3B074F-AF3B-45D4-9277-1CA1BB0C11C6}"/>
                </a:ext>
              </a:extLst>
            </p:cNvPr>
            <p:cNvSpPr/>
            <p:nvPr/>
          </p:nvSpPr>
          <p:spPr>
            <a:xfrm>
              <a:off x="3241217" y="380680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7">
              <a:extLst>
                <a:ext uri="{FF2B5EF4-FFF2-40B4-BE49-F238E27FC236}">
                  <a16:creationId xmlns:a16="http://schemas.microsoft.com/office/drawing/2014/main" xmlns="" id="{6ED209F1-7EAD-4F07-B776-7C23C809D52D}"/>
                </a:ext>
              </a:extLst>
            </p:cNvPr>
            <p:cNvSpPr/>
            <p:nvPr/>
          </p:nvSpPr>
          <p:spPr>
            <a:xfrm>
              <a:off x="6418762" y="3844676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Rectangle 2"/>
          <p:cNvSpPr/>
          <p:nvPr/>
        </p:nvSpPr>
        <p:spPr>
          <a:xfrm>
            <a:off x="1" y="1329246"/>
            <a:ext cx="1219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/>
              <a:t>Conclusion</a:t>
            </a:r>
            <a:endParaRPr lang="en-US" sz="5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" y="2373268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rgbClr val="00B050"/>
                </a:solidFill>
              </a:rPr>
              <a:t>Branch A </a:t>
            </a:r>
            <a:r>
              <a:rPr lang="en-US" sz="2400" b="1" dirty="0" smtClean="0"/>
              <a:t>is the best performing Branch.</a:t>
            </a: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rgbClr val="00B050"/>
                </a:solidFill>
              </a:rPr>
              <a:t>Afternoon</a:t>
            </a:r>
            <a:r>
              <a:rPr lang="en-US" sz="2400" b="1" dirty="0" smtClean="0"/>
              <a:t> is the peak time for the sales.</a:t>
            </a: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rgbClr val="00B050"/>
                </a:solidFill>
              </a:rPr>
              <a:t>Health and Beauty, Electronic Accessories </a:t>
            </a:r>
            <a:r>
              <a:rPr lang="en-US" sz="2400" b="1" dirty="0" smtClean="0"/>
              <a:t>are the top hot selling product lines</a:t>
            </a: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rgbClr val="00B050"/>
                </a:solidFill>
              </a:rPr>
              <a:t>Fashion Accessories </a:t>
            </a:r>
            <a:r>
              <a:rPr lang="en-US" sz="2400" b="1" dirty="0" smtClean="0"/>
              <a:t>mostly purchased by </a:t>
            </a:r>
            <a:r>
              <a:rPr lang="en-US" sz="2400" b="1" dirty="0" smtClean="0">
                <a:solidFill>
                  <a:srgbClr val="00B050"/>
                </a:solidFill>
              </a:rPr>
              <a:t>female</a:t>
            </a:r>
            <a:r>
              <a:rPr lang="en-US" sz="2400" b="1" dirty="0" smtClean="0"/>
              <a:t> gender.</a:t>
            </a: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rgbClr val="00B050"/>
                </a:solidFill>
              </a:rPr>
              <a:t>E-Wallets</a:t>
            </a:r>
            <a:r>
              <a:rPr lang="en-US" sz="2400" b="1" dirty="0" smtClean="0"/>
              <a:t> is the most popular payment method amongst all.</a:t>
            </a: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rgbClr val="00B050"/>
                </a:solidFill>
              </a:rPr>
              <a:t>Weekends </a:t>
            </a:r>
            <a:r>
              <a:rPr lang="en-US" sz="2400" b="1" dirty="0" smtClean="0"/>
              <a:t>have more sales as compare to Weekdays.</a:t>
            </a:r>
          </a:p>
          <a:p>
            <a:pPr marL="342900" indent="-342900">
              <a:buAutoNum type="arabicPeriod"/>
            </a:pPr>
            <a:endParaRPr lang="en-US" sz="1600" dirty="0" smtClean="0"/>
          </a:p>
          <a:p>
            <a:pPr marL="342900" indent="-342900">
              <a:buAutoNum type="arabicPeriod"/>
            </a:pPr>
            <a:endParaRPr lang="en-US" sz="1600" dirty="0" smtClean="0"/>
          </a:p>
          <a:p>
            <a:pPr marL="342900" indent="-342900">
              <a:buAutoNum type="arabicPeriod"/>
            </a:pPr>
            <a:endParaRPr lang="en-US" sz="1600" dirty="0" smtClean="0"/>
          </a:p>
          <a:p>
            <a:pPr marL="342900" indent="-342900">
              <a:buAutoNum type="arabicPeriod"/>
            </a:pPr>
            <a:endParaRPr lang="en-US" sz="1600" dirty="0" smtClean="0"/>
          </a:p>
          <a:p>
            <a:pPr marL="342900" indent="-342900">
              <a:buAutoNum type="arabicPeriod"/>
            </a:pPr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3475"/>
            <a:ext cx="121920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C9BD28D-55F8-486A-9F93-D3268DEDBC31}"/>
              </a:ext>
            </a:extLst>
          </p:cNvPr>
          <p:cNvSpPr txBox="1"/>
          <p:nvPr/>
        </p:nvSpPr>
        <p:spPr>
          <a:xfrm>
            <a:off x="4302411" y="2767280"/>
            <a:ext cx="3605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thanks!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xmlns="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xmlns="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xmlns="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xmlns="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B22F9731-B0FC-4706-9E67-202F61A914FF}"/>
              </a:ext>
            </a:extLst>
          </p:cNvPr>
          <p:cNvSpPr/>
          <p:nvPr/>
        </p:nvSpPr>
        <p:spPr>
          <a:xfrm>
            <a:off x="4636606" y="386738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753DC809-06A1-40CF-AA17-0E8089FE7962}"/>
              </a:ext>
            </a:extLst>
          </p:cNvPr>
          <p:cNvSpPr/>
          <p:nvPr/>
        </p:nvSpPr>
        <p:spPr>
          <a:xfrm>
            <a:off x="6393463" y="383208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9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51D768DA-1DA7-4CBE-8E6C-2229D90C9DE0}"/>
              </a:ext>
            </a:extLst>
          </p:cNvPr>
          <p:cNvSpPr/>
          <p:nvPr/>
        </p:nvSpPr>
        <p:spPr>
          <a:xfrm>
            <a:off x="0" y="-324873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BDC5375-5814-427B-930D-D88EDD79BF3F}"/>
              </a:ext>
            </a:extLst>
          </p:cNvPr>
          <p:cNvSpPr txBox="1"/>
          <p:nvPr/>
        </p:nvSpPr>
        <p:spPr>
          <a:xfrm>
            <a:off x="448018" y="2942769"/>
            <a:ext cx="3111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  <a:latin typeface="Fira Sans Medium" panose="020B0603050000020004" pitchFamily="34" charset="0"/>
              </a:rPr>
              <a:t>CONTENTS</a:t>
            </a:r>
            <a:endParaRPr lang="en-IN" sz="4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6C68557-04C1-488C-9420-F0487C59CFAE}"/>
              </a:ext>
            </a:extLst>
          </p:cNvPr>
          <p:cNvSpPr txBox="1"/>
          <p:nvPr/>
        </p:nvSpPr>
        <p:spPr>
          <a:xfrm>
            <a:off x="6761446" y="678538"/>
            <a:ext cx="234878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Objective of Analysis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89F3F56-1988-439E-BA2E-26475C3AB60B}"/>
              </a:ext>
            </a:extLst>
          </p:cNvPr>
          <p:cNvSpPr txBox="1"/>
          <p:nvPr/>
        </p:nvSpPr>
        <p:spPr>
          <a:xfrm>
            <a:off x="6761446" y="1303376"/>
            <a:ext cx="4491909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Business Problems – Need to be solved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9B9B7F-18A8-4C58-AAF2-3FB3E1D83597}"/>
              </a:ext>
            </a:extLst>
          </p:cNvPr>
          <p:cNvSpPr txBox="1"/>
          <p:nvPr/>
        </p:nvSpPr>
        <p:spPr>
          <a:xfrm>
            <a:off x="6761446" y="1926595"/>
            <a:ext cx="260076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Exploratory Data Analysis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382D672-5F99-41CB-9E9E-873E1E7D3065}"/>
              </a:ext>
            </a:extLst>
          </p:cNvPr>
          <p:cNvSpPr txBox="1"/>
          <p:nvPr/>
        </p:nvSpPr>
        <p:spPr>
          <a:xfrm>
            <a:off x="6761446" y="2579998"/>
            <a:ext cx="234878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Product Analysis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463D3C9-2C80-4CBA-9EB0-56C1A4688153}"/>
              </a:ext>
            </a:extLst>
          </p:cNvPr>
          <p:cNvSpPr txBox="1"/>
          <p:nvPr/>
        </p:nvSpPr>
        <p:spPr>
          <a:xfrm>
            <a:off x="6761446" y="3222316"/>
            <a:ext cx="234878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Sales Analysis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8966208-5B6C-48D9-B93A-D29B368A5542}"/>
              </a:ext>
            </a:extLst>
          </p:cNvPr>
          <p:cNvSpPr txBox="1"/>
          <p:nvPr/>
        </p:nvSpPr>
        <p:spPr>
          <a:xfrm>
            <a:off x="6761446" y="3852995"/>
            <a:ext cx="234878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Customer Analysis</a:t>
            </a:r>
            <a:endParaRPr lang="en-IN" dirty="0">
              <a:latin typeface="Fira Sans Medium" panose="020B06030500000200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7C1C0611-29CB-4817-A0BC-F7BF53A734A8}"/>
              </a:ext>
            </a:extLst>
          </p:cNvPr>
          <p:cNvGrpSpPr/>
          <p:nvPr/>
        </p:nvGrpSpPr>
        <p:grpSpPr>
          <a:xfrm>
            <a:off x="6083564" y="815056"/>
            <a:ext cx="158344" cy="5242322"/>
            <a:chOff x="5198868" y="938018"/>
            <a:chExt cx="158344" cy="5242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9A4C75BB-2684-4FC5-8A3B-909FB4A17999}"/>
                </a:ext>
              </a:extLst>
            </p:cNvPr>
            <p:cNvCxnSpPr>
              <a:cxnSpLocks/>
            </p:cNvCxnSpPr>
            <p:nvPr/>
          </p:nvCxnSpPr>
          <p:spPr>
            <a:xfrm>
              <a:off x="5276849" y="1016000"/>
              <a:ext cx="0" cy="5051425"/>
            </a:xfrm>
            <a:prstGeom prst="line">
              <a:avLst/>
            </a:prstGeom>
            <a:ln w="381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1C28BED4-C907-42EB-BA8D-D0AB5A841AF8}"/>
                </a:ext>
              </a:extLst>
            </p:cNvPr>
            <p:cNvSpPr/>
            <p:nvPr/>
          </p:nvSpPr>
          <p:spPr>
            <a:xfrm>
              <a:off x="5198868" y="9380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0E494FF-2B0F-4AF2-BB3F-F356831C2AA7}"/>
                </a:ext>
              </a:extLst>
            </p:cNvPr>
            <p:cNvSpPr/>
            <p:nvPr/>
          </p:nvSpPr>
          <p:spPr>
            <a:xfrm>
              <a:off x="5198868" y="1564585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1FB5A5CD-C6FE-4A85-B64D-9A297D73FA9C}"/>
                </a:ext>
              </a:extLst>
            </p:cNvPr>
            <p:cNvSpPr/>
            <p:nvPr/>
          </p:nvSpPr>
          <p:spPr>
            <a:xfrm>
              <a:off x="5198868" y="2191152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E0ED9E14-D1D3-47D6-84CE-60ACBFCA09C9}"/>
                </a:ext>
              </a:extLst>
            </p:cNvPr>
            <p:cNvSpPr/>
            <p:nvPr/>
          </p:nvSpPr>
          <p:spPr>
            <a:xfrm>
              <a:off x="5198868" y="2846291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0C54AD29-E340-4100-AEAF-2BFD671E827F}"/>
                </a:ext>
              </a:extLst>
            </p:cNvPr>
            <p:cNvSpPr/>
            <p:nvPr/>
          </p:nvSpPr>
          <p:spPr>
            <a:xfrm>
              <a:off x="5198868" y="3480003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965F061A-4290-44CA-A3DC-9E69882AF9E9}"/>
                </a:ext>
              </a:extLst>
            </p:cNvPr>
            <p:cNvSpPr/>
            <p:nvPr/>
          </p:nvSpPr>
          <p:spPr>
            <a:xfrm>
              <a:off x="5198868" y="41137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6F45837C-36A9-453E-9797-13E5AD22484F}"/>
                </a:ext>
              </a:extLst>
            </p:cNvPr>
            <p:cNvSpPr/>
            <p:nvPr/>
          </p:nvSpPr>
          <p:spPr>
            <a:xfrm>
              <a:off x="5198868" y="4749810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81E11A5-98F7-4B68-B35F-8D355C18A68B}"/>
                </a:ext>
              </a:extLst>
            </p:cNvPr>
            <p:cNvSpPr/>
            <p:nvPr/>
          </p:nvSpPr>
          <p:spPr>
            <a:xfrm>
              <a:off x="5198868" y="5385903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7CC8808A-2315-46CD-B29E-68A20FEF1FBF}"/>
                </a:ext>
              </a:extLst>
            </p:cNvPr>
            <p:cNvSpPr/>
            <p:nvPr/>
          </p:nvSpPr>
          <p:spPr>
            <a:xfrm>
              <a:off x="5201249" y="6024377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381D9B4-93B7-42F2-8D32-8ED071BC3419}"/>
              </a:ext>
            </a:extLst>
          </p:cNvPr>
          <p:cNvSpPr txBox="1"/>
          <p:nvPr/>
        </p:nvSpPr>
        <p:spPr>
          <a:xfrm>
            <a:off x="6761446" y="4488261"/>
            <a:ext cx="336969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Improvement – Need to be Done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C1D7BD8-8896-4972-BF10-159C0BF911D8}"/>
              </a:ext>
            </a:extLst>
          </p:cNvPr>
          <p:cNvSpPr txBox="1"/>
          <p:nvPr/>
        </p:nvSpPr>
        <p:spPr>
          <a:xfrm>
            <a:off x="6761446" y="5123527"/>
            <a:ext cx="234878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Conclusion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FAF568A-D958-457A-8DE2-4F190BE2D93B}"/>
              </a:ext>
            </a:extLst>
          </p:cNvPr>
          <p:cNvSpPr txBox="1"/>
          <p:nvPr/>
        </p:nvSpPr>
        <p:spPr>
          <a:xfrm>
            <a:off x="6761446" y="5763608"/>
            <a:ext cx="234878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Thanks Slide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7" name="Graphic 4">
            <a:extLst>
              <a:ext uri="{FF2B5EF4-FFF2-40B4-BE49-F238E27FC236}">
                <a16:creationId xmlns:a16="http://schemas.microsoft.com/office/drawing/2014/main" xmlns="" id="{FDE3956F-D0F9-4520-9EDA-791F817D6CBB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8" name="Graphic 4">
            <a:extLst>
              <a:ext uri="{FF2B5EF4-FFF2-40B4-BE49-F238E27FC236}">
                <a16:creationId xmlns:a16="http://schemas.microsoft.com/office/drawing/2014/main" xmlns="" id="{145D7E10-549D-49F4-A303-0DA5C5A7C5DD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60A116B-CEAA-4F52-BBCF-7ACCB506DD15}"/>
              </a:ext>
            </a:extLst>
          </p:cNvPr>
          <p:cNvSpPr txBox="1"/>
          <p:nvPr/>
        </p:nvSpPr>
        <p:spPr>
          <a:xfrm>
            <a:off x="5008057" y="67853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01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57E1C47-5F9B-4DEC-AB74-280817249E80}"/>
              </a:ext>
            </a:extLst>
          </p:cNvPr>
          <p:cNvSpPr txBox="1"/>
          <p:nvPr/>
        </p:nvSpPr>
        <p:spPr>
          <a:xfrm>
            <a:off x="5008057" y="130337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02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69CE701-A04C-4B00-A98E-45155D83FCD6}"/>
              </a:ext>
            </a:extLst>
          </p:cNvPr>
          <p:cNvSpPr txBox="1"/>
          <p:nvPr/>
        </p:nvSpPr>
        <p:spPr>
          <a:xfrm>
            <a:off x="5008057" y="192659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03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3DF6690-26EA-40D7-A858-D4888A649056}"/>
              </a:ext>
            </a:extLst>
          </p:cNvPr>
          <p:cNvSpPr txBox="1"/>
          <p:nvPr/>
        </p:nvSpPr>
        <p:spPr>
          <a:xfrm>
            <a:off x="5008057" y="257999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04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7991D8B-9248-4507-96C8-9632F6372F65}"/>
              </a:ext>
            </a:extLst>
          </p:cNvPr>
          <p:cNvSpPr txBox="1"/>
          <p:nvPr/>
        </p:nvSpPr>
        <p:spPr>
          <a:xfrm>
            <a:off x="5008057" y="322231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05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FB414D4-51D6-47FB-B7F0-69A452F41C2C}"/>
              </a:ext>
            </a:extLst>
          </p:cNvPr>
          <p:cNvSpPr txBox="1"/>
          <p:nvPr/>
        </p:nvSpPr>
        <p:spPr>
          <a:xfrm>
            <a:off x="5008057" y="385299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06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9A6B042-B334-4F4D-9C90-18B8C401E2FF}"/>
              </a:ext>
            </a:extLst>
          </p:cNvPr>
          <p:cNvSpPr txBox="1"/>
          <p:nvPr/>
        </p:nvSpPr>
        <p:spPr>
          <a:xfrm>
            <a:off x="5008057" y="4488261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07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43C3476-6A5D-481C-970C-E198648BD50A}"/>
              </a:ext>
            </a:extLst>
          </p:cNvPr>
          <p:cNvSpPr txBox="1"/>
          <p:nvPr/>
        </p:nvSpPr>
        <p:spPr>
          <a:xfrm>
            <a:off x="5008057" y="5123527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08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F241C2B-092E-4EFF-9D90-C8A236300C34}"/>
              </a:ext>
            </a:extLst>
          </p:cNvPr>
          <p:cNvSpPr txBox="1"/>
          <p:nvPr/>
        </p:nvSpPr>
        <p:spPr>
          <a:xfrm>
            <a:off x="5008057" y="576360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09</a:t>
            </a:r>
            <a:endParaRPr lang="en-IN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9358E82-2085-4FDC-BB98-0AC776133192}"/>
              </a:ext>
            </a:extLst>
          </p:cNvPr>
          <p:cNvSpPr/>
          <p:nvPr/>
        </p:nvSpPr>
        <p:spPr>
          <a:xfrm>
            <a:off x="-266700" y="-3262993"/>
            <a:ext cx="12725400" cy="4453902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01B0333-67C2-4114-8841-981615299F70}"/>
              </a:ext>
            </a:extLst>
          </p:cNvPr>
          <p:cNvGrpSpPr/>
          <p:nvPr/>
        </p:nvGrpSpPr>
        <p:grpSpPr>
          <a:xfrm>
            <a:off x="1047203" y="-51616"/>
            <a:ext cx="10312340" cy="1826284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CB3B074F-AF3B-45D4-9277-1CA1BB0C11C6}"/>
                </a:ext>
              </a:extLst>
            </p:cNvPr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6ED209F1-7EAD-4F07-B776-7C23C809D52D}"/>
                </a:ext>
              </a:extLst>
            </p:cNvPr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181938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OBJECTIVE OF ANALYSIS</a:t>
            </a:r>
            <a:endParaRPr lang="en-US" sz="6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-106326" y="3466213"/>
            <a:ext cx="37054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"To analyze Amazon sales data to gain insights into customer behavior, product performance, </a:t>
            </a:r>
            <a:endParaRPr lang="en-US" sz="2400" b="1" dirty="0" smtClean="0"/>
          </a:p>
          <a:p>
            <a:r>
              <a:rPr lang="en-US" sz="2400" b="1" dirty="0" smtClean="0"/>
              <a:t> and </a:t>
            </a:r>
            <a:r>
              <a:rPr lang="en-US" sz="2400" b="1" dirty="0"/>
              <a:t>sales trends, with the aim of </a:t>
            </a:r>
            <a:r>
              <a:rPr lang="en-US" sz="2400" b="1" dirty="0" smtClean="0"/>
              <a:t>identifying </a:t>
            </a:r>
            <a:r>
              <a:rPr lang="en-US" sz="2400" b="1" dirty="0"/>
              <a:t>opportunities for optimization and growth. This </a:t>
            </a:r>
            <a:endParaRPr lang="en-US" sz="2400" b="1" dirty="0" smtClean="0"/>
          </a:p>
          <a:p>
            <a:r>
              <a:rPr lang="en-US" sz="2400" b="1" dirty="0" smtClean="0"/>
              <a:t> analysis </a:t>
            </a:r>
            <a:r>
              <a:rPr lang="en-US" sz="2400" b="1" dirty="0"/>
              <a:t>will provide actionable recommendations to enhance </a:t>
            </a:r>
            <a:r>
              <a:rPr lang="en-US" sz="2400" b="1" dirty="0" smtClean="0"/>
              <a:t>customer </a:t>
            </a:r>
            <a:r>
              <a:rPr lang="en-US" sz="2400" b="1" dirty="0"/>
              <a:t>satisfaction, drive sales </a:t>
            </a:r>
            <a:endParaRPr lang="en-US" sz="2400" b="1" dirty="0" smtClean="0"/>
          </a:p>
          <a:p>
            <a:r>
              <a:rPr lang="en-US" sz="2400" b="1" dirty="0" smtClean="0"/>
              <a:t> revenue</a:t>
            </a:r>
            <a:r>
              <a:rPr lang="en-US" sz="2400" b="1" dirty="0"/>
              <a:t>, and improve overall business performance."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2484"/>
            <a:ext cx="12192000" cy="16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</a:t>
            </a:r>
            <a:r>
              <a:rPr lang="en-IN" sz="3200" b="0" i="0" dirty="0" smtClean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BEZS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9358E82-2085-4FDC-BB98-0AC776133192}"/>
              </a:ext>
            </a:extLst>
          </p:cNvPr>
          <p:cNvSpPr/>
          <p:nvPr/>
        </p:nvSpPr>
        <p:spPr>
          <a:xfrm>
            <a:off x="-266700" y="-3262993"/>
            <a:ext cx="12725400" cy="3938402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01B0333-67C2-4114-8841-981615299F70}"/>
              </a:ext>
            </a:extLst>
          </p:cNvPr>
          <p:cNvGrpSpPr/>
          <p:nvPr/>
        </p:nvGrpSpPr>
        <p:grpSpPr>
          <a:xfrm>
            <a:off x="870558" y="-442643"/>
            <a:ext cx="9879245" cy="1666592"/>
            <a:chOff x="3241217" y="3806806"/>
            <a:chExt cx="3950581" cy="847678"/>
          </a:xfrm>
          <a:solidFill>
            <a:srgbClr val="FF9900"/>
          </a:solidFill>
        </p:grpSpPr>
        <p:sp>
          <p:nvSpPr>
            <p:cNvPr id="23" name="Freeform: Shape 6">
              <a:extLst>
                <a:ext uri="{FF2B5EF4-FFF2-40B4-BE49-F238E27FC236}">
                  <a16:creationId xmlns:a16="http://schemas.microsoft.com/office/drawing/2014/main" xmlns="" id="{CB3B074F-AF3B-45D4-9277-1CA1BB0C11C6}"/>
                </a:ext>
              </a:extLst>
            </p:cNvPr>
            <p:cNvSpPr/>
            <p:nvPr/>
          </p:nvSpPr>
          <p:spPr>
            <a:xfrm>
              <a:off x="3241217" y="380680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7">
              <a:extLst>
                <a:ext uri="{FF2B5EF4-FFF2-40B4-BE49-F238E27FC236}">
                  <a16:creationId xmlns:a16="http://schemas.microsoft.com/office/drawing/2014/main" xmlns="" id="{6ED209F1-7EAD-4F07-B776-7C23C809D52D}"/>
                </a:ext>
              </a:extLst>
            </p:cNvPr>
            <p:cNvSpPr/>
            <p:nvPr/>
          </p:nvSpPr>
          <p:spPr>
            <a:xfrm>
              <a:off x="6418762" y="3844676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Rectangle 2"/>
          <p:cNvSpPr/>
          <p:nvPr/>
        </p:nvSpPr>
        <p:spPr>
          <a:xfrm>
            <a:off x="1" y="1329246"/>
            <a:ext cx="1219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/>
              <a:t>BUSINESS PROBLEMS – NEED TO BE SOLVED</a:t>
            </a:r>
            <a:endParaRPr lang="en-US" sz="5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" y="2373268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</a:t>
            </a:r>
            <a:r>
              <a:rPr lang="en-US" sz="1600" b="1" dirty="0"/>
              <a:t>. </a:t>
            </a:r>
            <a:r>
              <a:rPr lang="en-US" sz="1600" b="1" dirty="0" smtClean="0"/>
              <a:t>Customer Segmentation: </a:t>
            </a:r>
            <a:r>
              <a:rPr lang="en-US" sz="1600" dirty="0" smtClean="0"/>
              <a:t>Understanding </a:t>
            </a:r>
            <a:r>
              <a:rPr lang="en-US" sz="1600" dirty="0"/>
              <a:t>the diverse customer base to tailor marketing strategies, product offerings, and customer experiences.</a:t>
            </a:r>
          </a:p>
          <a:p>
            <a:endParaRPr lang="en-US" sz="1600" dirty="0"/>
          </a:p>
          <a:p>
            <a:r>
              <a:rPr lang="en-US" sz="1600" b="1" dirty="0"/>
              <a:t>2. </a:t>
            </a:r>
            <a:r>
              <a:rPr lang="en-US" sz="1600" b="1" dirty="0" smtClean="0"/>
              <a:t>Product </a:t>
            </a:r>
            <a:r>
              <a:rPr lang="en-US" sz="1600" b="1" dirty="0"/>
              <a:t>Performance</a:t>
            </a:r>
            <a:r>
              <a:rPr lang="en-US" sz="1600" b="1" dirty="0" smtClean="0"/>
              <a:t>: </a:t>
            </a:r>
            <a:r>
              <a:rPr lang="en-US" sz="1600" dirty="0"/>
              <a:t>Evaluating the sales performance of different product lines to optimize inventory management, promotions, and product development efforts.</a:t>
            </a:r>
          </a:p>
          <a:p>
            <a:endParaRPr lang="en-US" sz="1600" dirty="0"/>
          </a:p>
          <a:p>
            <a:r>
              <a:rPr lang="en-US" sz="1600" b="1" dirty="0"/>
              <a:t>3. </a:t>
            </a:r>
            <a:r>
              <a:rPr lang="en-US" sz="1600" b="1" dirty="0" smtClean="0"/>
              <a:t>Branch </a:t>
            </a:r>
            <a:r>
              <a:rPr lang="en-US" sz="1600" b="1" dirty="0"/>
              <a:t>Optimization</a:t>
            </a:r>
            <a:r>
              <a:rPr lang="en-US" sz="1600" b="1" dirty="0" smtClean="0"/>
              <a:t>: </a:t>
            </a:r>
            <a:r>
              <a:rPr lang="en-US" sz="1600" dirty="0"/>
              <a:t>Analyzing the performance of each branch/location to optimize resource allocation, improve operational efficiency, and enhance customer service.</a:t>
            </a:r>
          </a:p>
          <a:p>
            <a:endParaRPr lang="en-US" sz="1600" dirty="0"/>
          </a:p>
          <a:p>
            <a:r>
              <a:rPr lang="en-US" sz="1600" b="1" dirty="0" smtClean="0"/>
              <a:t>4.Payment </a:t>
            </a:r>
            <a:r>
              <a:rPr lang="en-US" sz="1600" b="1" dirty="0"/>
              <a:t>Method Effectiveness</a:t>
            </a:r>
            <a:r>
              <a:rPr lang="en-US" sz="1600" b="1" dirty="0" smtClean="0"/>
              <a:t>: </a:t>
            </a:r>
            <a:r>
              <a:rPr lang="en-US" sz="1600" dirty="0"/>
              <a:t>Assessing the effectiveness of various payment methods in facilitating transactions and optimizing payment processes to enhance customer satisfaction and streamline operations.</a:t>
            </a:r>
          </a:p>
          <a:p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8974"/>
            <a:ext cx="12192000" cy="15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EEE865F0-6E4C-4D6E-A656-0D09E745146B}"/>
              </a:ext>
            </a:extLst>
          </p:cNvPr>
          <p:cNvSpPr txBox="1"/>
          <p:nvPr/>
        </p:nvSpPr>
        <p:spPr>
          <a:xfrm>
            <a:off x="0" y="287512"/>
            <a:ext cx="7845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latin typeface="Fira Sans Medium" panose="020B0603050000020004" pitchFamily="34" charset="0"/>
              </a:rPr>
              <a:t>EXPLORATORY DATA ANALYSIS</a:t>
            </a:r>
            <a:endParaRPr lang="en-IN" sz="3600" b="1" dirty="0">
              <a:latin typeface="Fira Sans Medium" panose="020B06030500000200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36518"/>
            <a:ext cx="632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Q1. Count </a:t>
            </a:r>
            <a:r>
              <a:rPr lang="en-US" b="1" dirty="0"/>
              <a:t>of S</a:t>
            </a:r>
            <a:r>
              <a:rPr lang="en-US" b="1" dirty="0" smtClean="0"/>
              <a:t>ales </a:t>
            </a:r>
            <a:r>
              <a:rPr lang="en-US" b="1" dirty="0"/>
              <a:t>at which time of a day is </a:t>
            </a:r>
            <a:r>
              <a:rPr lang="en-US" b="1" dirty="0" smtClean="0"/>
              <a:t>Highest </a:t>
            </a:r>
            <a:r>
              <a:rPr lang="en-US" b="1" dirty="0"/>
              <a:t>and </a:t>
            </a:r>
            <a:r>
              <a:rPr lang="en-US" b="1" dirty="0" smtClean="0"/>
              <a:t>Lowest?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271008" y="220855"/>
            <a:ext cx="29209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6000" b="1" dirty="0">
                <a:latin typeface="Fira Sans Medium" panose="020B0603050000020004" pitchFamily="34" charset="0"/>
              </a:rPr>
              <a:t>amazon</a:t>
            </a:r>
            <a:endParaRPr lang="en-IN" sz="6000" b="1" dirty="0">
              <a:latin typeface="Fira Sans Medium" panose="020B06030500000200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71008" y="0"/>
            <a:ext cx="2920992" cy="1421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000" b="1" dirty="0">
                <a:latin typeface="Fira Sans Medium" panose="020B0603050000020004" pitchFamily="34" charset="0"/>
              </a:rPr>
              <a:t>amazon</a:t>
            </a:r>
            <a:endParaRPr lang="en-IN" sz="6000" b="1" dirty="0">
              <a:latin typeface="Fira Sans Medium" panose="020B0603050000020004" pitchFamily="34" charset="0"/>
            </a:endParaRPr>
          </a:p>
        </p:txBody>
      </p:sp>
      <p:sp>
        <p:nvSpPr>
          <p:cNvPr id="49" name="Freeform: Shape 8">
            <a:extLst>
              <a:ext uri="{FF2B5EF4-FFF2-40B4-BE49-F238E27FC236}">
                <a16:creationId xmlns:a16="http://schemas.microsoft.com/office/drawing/2014/main" xmlns="" id="{E72E5EF1-F411-425A-A90F-C84961599327}"/>
              </a:ext>
            </a:extLst>
          </p:cNvPr>
          <p:cNvSpPr/>
          <p:nvPr/>
        </p:nvSpPr>
        <p:spPr>
          <a:xfrm>
            <a:off x="9822792" y="980368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00" dirty="0"/>
          </a:p>
        </p:txBody>
      </p:sp>
      <p:sp>
        <p:nvSpPr>
          <p:cNvPr id="50" name="Freeform: Shape 9">
            <a:extLst>
              <a:ext uri="{FF2B5EF4-FFF2-40B4-BE49-F238E27FC236}">
                <a16:creationId xmlns:a16="http://schemas.microsoft.com/office/drawing/2014/main" xmlns="" id="{036A53D7-29B1-45C8-9FA1-87C9D13A5BE1}"/>
              </a:ext>
            </a:extLst>
          </p:cNvPr>
          <p:cNvSpPr/>
          <p:nvPr/>
        </p:nvSpPr>
        <p:spPr>
          <a:xfrm>
            <a:off x="11489119" y="971620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7" y="1782497"/>
            <a:ext cx="7593012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21582"/>
            <a:ext cx="12192000" cy="4364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3229" y="6287822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Fira Sans Medium" panose="020B0603050000020004" pitchFamily="34" charset="0"/>
              </a:rPr>
              <a:t>amazon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1" name="Freeform: Shape 8">
            <a:extLst>
              <a:ext uri="{FF2B5EF4-FFF2-40B4-BE49-F238E27FC236}">
                <a16:creationId xmlns:a16="http://schemas.microsoft.com/office/drawing/2014/main" xmlns="" id="{E72E5EF1-F411-425A-A90F-C84961599327}"/>
              </a:ext>
            </a:extLst>
          </p:cNvPr>
          <p:cNvSpPr/>
          <p:nvPr/>
        </p:nvSpPr>
        <p:spPr>
          <a:xfrm>
            <a:off x="4929400" y="6576180"/>
            <a:ext cx="1324321" cy="184187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8486775" y="1857375"/>
            <a:ext cx="3562350" cy="4010025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accent4"/>
                </a:solidFill>
              </a:rPr>
              <a:t>OBSERVATION:-</a:t>
            </a:r>
          </a:p>
          <a:p>
            <a:pPr algn="ctr"/>
            <a:endParaRPr lang="en-US" sz="2200" b="1" dirty="0" smtClean="0">
              <a:solidFill>
                <a:schemeClr val="accent4"/>
              </a:solidFill>
            </a:endParaRPr>
          </a:p>
          <a:p>
            <a:pPr algn="ctr"/>
            <a:r>
              <a:rPr lang="en-US" sz="2000" dirty="0"/>
              <a:t>From </a:t>
            </a:r>
            <a:r>
              <a:rPr lang="en-US" sz="2000" dirty="0" smtClean="0"/>
              <a:t>the </a:t>
            </a:r>
            <a:r>
              <a:rPr lang="en-US" sz="2000" dirty="0"/>
              <a:t>graph, we observe that </a:t>
            </a:r>
            <a:r>
              <a:rPr lang="en-US" sz="2000" dirty="0" smtClean="0"/>
              <a:t>Sales </a:t>
            </a:r>
            <a:r>
              <a:rPr lang="en-US" sz="2000" dirty="0"/>
              <a:t>counts are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Highest</a:t>
            </a:r>
            <a:r>
              <a:rPr lang="en-US" sz="2000" dirty="0" smtClean="0"/>
              <a:t> </a:t>
            </a:r>
            <a:r>
              <a:rPr lang="en-US" sz="2000" dirty="0"/>
              <a:t>in the </a:t>
            </a:r>
            <a:r>
              <a:rPr lang="en-US" sz="2000" dirty="0"/>
              <a:t>A</a:t>
            </a:r>
            <a:r>
              <a:rPr lang="en-US" sz="2000" dirty="0" smtClean="0"/>
              <a:t>fternoon</a:t>
            </a:r>
            <a:r>
              <a:rPr lang="en-US" sz="2000" dirty="0"/>
              <a:t>, </a:t>
            </a:r>
            <a:r>
              <a:rPr lang="en-US" sz="2000" dirty="0" smtClean="0"/>
              <a:t>Followed </a:t>
            </a:r>
            <a:r>
              <a:rPr lang="en-US" sz="2000" dirty="0"/>
              <a:t>by the evening, with the </a:t>
            </a:r>
            <a:r>
              <a:rPr lang="en-US" sz="2000" dirty="0" smtClean="0">
                <a:solidFill>
                  <a:srgbClr val="C00000"/>
                </a:solidFill>
              </a:rPr>
              <a:t>Morning</a:t>
            </a:r>
            <a:r>
              <a:rPr lang="en-US" sz="2000" dirty="0" smtClean="0"/>
              <a:t> </a:t>
            </a:r>
            <a:r>
              <a:rPr lang="en-US" sz="2000" dirty="0"/>
              <a:t>showing the </a:t>
            </a:r>
            <a:r>
              <a:rPr lang="en-US" sz="2000" dirty="0" smtClean="0"/>
              <a:t>Lowest </a:t>
            </a:r>
            <a:r>
              <a:rPr lang="en-US" sz="2000" dirty="0"/>
              <a:t>sales count among the three time periods.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sp>
        <p:nvSpPr>
          <p:cNvPr id="52" name="Freeform: Shape 9">
            <a:extLst>
              <a:ext uri="{FF2B5EF4-FFF2-40B4-BE49-F238E27FC236}">
                <a16:creationId xmlns:a16="http://schemas.microsoft.com/office/drawing/2014/main" xmlns="" id="{036A53D7-29B1-45C8-9FA1-87C9D13A5BE1}"/>
              </a:ext>
            </a:extLst>
          </p:cNvPr>
          <p:cNvSpPr/>
          <p:nvPr/>
        </p:nvSpPr>
        <p:spPr>
          <a:xfrm>
            <a:off x="6096972" y="6553303"/>
            <a:ext cx="194849" cy="216589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1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EEE865F0-6E4C-4D6E-A656-0D09E745146B}"/>
              </a:ext>
            </a:extLst>
          </p:cNvPr>
          <p:cNvSpPr txBox="1"/>
          <p:nvPr/>
        </p:nvSpPr>
        <p:spPr>
          <a:xfrm>
            <a:off x="0" y="287512"/>
            <a:ext cx="7845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latin typeface="Fira Sans Medium" panose="020B0603050000020004" pitchFamily="34" charset="0"/>
              </a:rPr>
              <a:t>EXPLORATORY DATA ANALYSIS</a:t>
            </a:r>
            <a:endParaRPr lang="en-IN" sz="3600" b="1" dirty="0">
              <a:latin typeface="Fira Sans Medium" panose="020B06030500000200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36518"/>
            <a:ext cx="631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Q2</a:t>
            </a:r>
            <a:r>
              <a:rPr lang="en-US" b="1" dirty="0"/>
              <a:t>. </a:t>
            </a:r>
            <a:r>
              <a:rPr lang="en-US" b="1" dirty="0" smtClean="0"/>
              <a:t>Which </a:t>
            </a:r>
            <a:r>
              <a:rPr lang="en-US" b="1" dirty="0"/>
              <a:t>Branch has </a:t>
            </a:r>
            <a:r>
              <a:rPr lang="en-US" b="1" dirty="0" smtClean="0"/>
              <a:t>Highest </a:t>
            </a:r>
            <a:r>
              <a:rPr lang="en-US" b="1" dirty="0"/>
              <a:t>sales and which one have </a:t>
            </a:r>
            <a:r>
              <a:rPr lang="en-US" b="1" dirty="0" smtClean="0"/>
              <a:t>Lowest?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271008" y="220855"/>
            <a:ext cx="29209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6000" b="1" dirty="0">
                <a:latin typeface="Fira Sans Medium" panose="020B0603050000020004" pitchFamily="34" charset="0"/>
              </a:rPr>
              <a:t>amazon</a:t>
            </a:r>
            <a:endParaRPr lang="en-IN" sz="6000" b="1" dirty="0">
              <a:latin typeface="Fira Sans Medium" panose="020B06030500000200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71008" y="0"/>
            <a:ext cx="2920992" cy="1421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000" b="1" dirty="0">
                <a:latin typeface="Fira Sans Medium" panose="020B0603050000020004" pitchFamily="34" charset="0"/>
              </a:rPr>
              <a:t>amazon</a:t>
            </a:r>
            <a:endParaRPr lang="en-IN" sz="6000" b="1" dirty="0">
              <a:latin typeface="Fira Sans Medium" panose="020B0603050000020004" pitchFamily="34" charset="0"/>
            </a:endParaRPr>
          </a:p>
        </p:txBody>
      </p:sp>
      <p:sp>
        <p:nvSpPr>
          <p:cNvPr id="49" name="Freeform: Shape 8">
            <a:extLst>
              <a:ext uri="{FF2B5EF4-FFF2-40B4-BE49-F238E27FC236}">
                <a16:creationId xmlns:a16="http://schemas.microsoft.com/office/drawing/2014/main" xmlns="" id="{E72E5EF1-F411-425A-A90F-C84961599327}"/>
              </a:ext>
            </a:extLst>
          </p:cNvPr>
          <p:cNvSpPr/>
          <p:nvPr/>
        </p:nvSpPr>
        <p:spPr>
          <a:xfrm>
            <a:off x="9822792" y="980368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00" dirty="0"/>
          </a:p>
        </p:txBody>
      </p:sp>
      <p:sp>
        <p:nvSpPr>
          <p:cNvPr id="50" name="Freeform: Shape 9">
            <a:extLst>
              <a:ext uri="{FF2B5EF4-FFF2-40B4-BE49-F238E27FC236}">
                <a16:creationId xmlns:a16="http://schemas.microsoft.com/office/drawing/2014/main" xmlns="" id="{036A53D7-29B1-45C8-9FA1-87C9D13A5BE1}"/>
              </a:ext>
            </a:extLst>
          </p:cNvPr>
          <p:cNvSpPr/>
          <p:nvPr/>
        </p:nvSpPr>
        <p:spPr>
          <a:xfrm>
            <a:off x="11489119" y="971620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6421582"/>
            <a:ext cx="12192000" cy="4364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3229" y="6287822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Fira Sans Medium" panose="020B0603050000020004" pitchFamily="34" charset="0"/>
              </a:rPr>
              <a:t>amazon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1" name="Freeform: Shape 8">
            <a:extLst>
              <a:ext uri="{FF2B5EF4-FFF2-40B4-BE49-F238E27FC236}">
                <a16:creationId xmlns:a16="http://schemas.microsoft.com/office/drawing/2014/main" xmlns="" id="{E72E5EF1-F411-425A-A90F-C84961599327}"/>
              </a:ext>
            </a:extLst>
          </p:cNvPr>
          <p:cNvSpPr/>
          <p:nvPr/>
        </p:nvSpPr>
        <p:spPr>
          <a:xfrm>
            <a:off x="4929400" y="6576180"/>
            <a:ext cx="1324321" cy="184187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8486775" y="1857375"/>
            <a:ext cx="3562350" cy="4010025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accent4"/>
                </a:solidFill>
              </a:rPr>
              <a:t>OBSERVATION:-</a:t>
            </a:r>
          </a:p>
          <a:p>
            <a:pPr algn="ctr"/>
            <a:endParaRPr lang="en-US" sz="2200" b="1" dirty="0" smtClean="0">
              <a:solidFill>
                <a:schemeClr val="accent4"/>
              </a:solidFill>
            </a:endParaRPr>
          </a:p>
          <a:p>
            <a:pPr algn="ctr"/>
            <a:r>
              <a:rPr lang="en-US" sz="2000" dirty="0"/>
              <a:t>From </a:t>
            </a:r>
            <a:r>
              <a:rPr lang="en-US" sz="2000" dirty="0" smtClean="0"/>
              <a:t>the </a:t>
            </a:r>
            <a:r>
              <a:rPr lang="en-US" sz="2000" dirty="0"/>
              <a:t>graph, we observe that </a:t>
            </a:r>
            <a:r>
              <a:rPr lang="en-US" sz="2000" dirty="0" smtClean="0"/>
              <a:t>Sales </a:t>
            </a:r>
            <a:r>
              <a:rPr lang="en-US" sz="2000" dirty="0"/>
              <a:t>counts are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Highest</a:t>
            </a:r>
            <a:r>
              <a:rPr lang="en-US" sz="2000" dirty="0" smtClean="0"/>
              <a:t> </a:t>
            </a:r>
            <a:r>
              <a:rPr lang="en-US" sz="2000" dirty="0"/>
              <a:t>in the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Branch A</a:t>
            </a:r>
            <a:r>
              <a:rPr lang="en-US" sz="2000" dirty="0" smtClean="0"/>
              <a:t>, Followed </a:t>
            </a:r>
            <a:r>
              <a:rPr lang="en-US" sz="2000" dirty="0"/>
              <a:t>by the </a:t>
            </a:r>
            <a:r>
              <a:rPr lang="en-US" sz="2000" dirty="0" smtClean="0"/>
              <a:t>Branch C, </a:t>
            </a:r>
            <a:r>
              <a:rPr lang="en-US" sz="2000" dirty="0" smtClean="0">
                <a:solidFill>
                  <a:srgbClr val="C00000"/>
                </a:solidFill>
              </a:rPr>
              <a:t>Branch B</a:t>
            </a:r>
            <a:r>
              <a:rPr lang="en-US" sz="2000" dirty="0" smtClean="0"/>
              <a:t> is having the </a:t>
            </a:r>
            <a:r>
              <a:rPr lang="en-US" sz="2000" dirty="0" smtClean="0">
                <a:solidFill>
                  <a:srgbClr val="C00000"/>
                </a:solidFill>
              </a:rPr>
              <a:t>Lowest</a:t>
            </a:r>
            <a:r>
              <a:rPr lang="en-US" sz="2000" dirty="0" smtClean="0"/>
              <a:t> </a:t>
            </a:r>
            <a:r>
              <a:rPr lang="en-US" sz="2000" dirty="0"/>
              <a:t>sales count among the three </a:t>
            </a:r>
            <a:r>
              <a:rPr lang="en-US" sz="2000" dirty="0" smtClean="0"/>
              <a:t>Branches.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653475"/>
            <a:ext cx="7735887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: Shape 9">
            <a:extLst>
              <a:ext uri="{FF2B5EF4-FFF2-40B4-BE49-F238E27FC236}">
                <a16:creationId xmlns:a16="http://schemas.microsoft.com/office/drawing/2014/main" xmlns="" id="{036A53D7-29B1-45C8-9FA1-87C9D13A5BE1}"/>
              </a:ext>
            </a:extLst>
          </p:cNvPr>
          <p:cNvSpPr/>
          <p:nvPr/>
        </p:nvSpPr>
        <p:spPr>
          <a:xfrm>
            <a:off x="6112063" y="6521890"/>
            <a:ext cx="198808" cy="257527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8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</a:t>
            </a:r>
            <a:r>
              <a:rPr lang="en-IN" sz="3200" b="0" i="0" dirty="0" smtClean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BEZS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9358E82-2085-4FDC-BB98-0AC776133192}"/>
              </a:ext>
            </a:extLst>
          </p:cNvPr>
          <p:cNvSpPr/>
          <p:nvPr/>
        </p:nvSpPr>
        <p:spPr>
          <a:xfrm>
            <a:off x="-266700" y="-3262993"/>
            <a:ext cx="12725400" cy="3938402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01B0333-67C2-4114-8841-981615299F70}"/>
              </a:ext>
            </a:extLst>
          </p:cNvPr>
          <p:cNvGrpSpPr/>
          <p:nvPr/>
        </p:nvGrpSpPr>
        <p:grpSpPr>
          <a:xfrm>
            <a:off x="832458" y="-404543"/>
            <a:ext cx="9879245" cy="1571356"/>
            <a:chOff x="3241217" y="3806806"/>
            <a:chExt cx="3950581" cy="847678"/>
          </a:xfrm>
          <a:solidFill>
            <a:srgbClr val="FF9900"/>
          </a:solidFill>
        </p:grpSpPr>
        <p:sp>
          <p:nvSpPr>
            <p:cNvPr id="23" name="Freeform: Shape 6">
              <a:extLst>
                <a:ext uri="{FF2B5EF4-FFF2-40B4-BE49-F238E27FC236}">
                  <a16:creationId xmlns:a16="http://schemas.microsoft.com/office/drawing/2014/main" xmlns="" id="{CB3B074F-AF3B-45D4-9277-1CA1BB0C11C6}"/>
                </a:ext>
              </a:extLst>
            </p:cNvPr>
            <p:cNvSpPr/>
            <p:nvPr/>
          </p:nvSpPr>
          <p:spPr>
            <a:xfrm>
              <a:off x="3241217" y="380680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7">
              <a:extLst>
                <a:ext uri="{FF2B5EF4-FFF2-40B4-BE49-F238E27FC236}">
                  <a16:creationId xmlns:a16="http://schemas.microsoft.com/office/drawing/2014/main" xmlns="" id="{6ED209F1-7EAD-4F07-B776-7C23C809D52D}"/>
                </a:ext>
              </a:extLst>
            </p:cNvPr>
            <p:cNvSpPr/>
            <p:nvPr/>
          </p:nvSpPr>
          <p:spPr>
            <a:xfrm>
              <a:off x="6418762" y="3844676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976821"/>
            <a:ext cx="12192000" cy="1086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5400" b="1" dirty="0">
                <a:latin typeface="Fira Sans Medium" panose="020B0603050000020004" pitchFamily="34" charset="0"/>
              </a:rPr>
              <a:t>Product Analysis</a:t>
            </a:r>
            <a:endParaRPr lang="en-IN" sz="5400" b="1" dirty="0">
              <a:latin typeface="Fira Sans Medium" panose="020B06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16371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4500"/>
            <a:ext cx="12192000" cy="13335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180975" y="2062887"/>
            <a:ext cx="3562350" cy="3063799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accent4"/>
                </a:solidFill>
              </a:rPr>
              <a:t>Health and Beauty</a:t>
            </a:r>
          </a:p>
          <a:p>
            <a:pPr algn="ctr"/>
            <a:endParaRPr lang="en-US" sz="2200" b="1" dirty="0">
              <a:solidFill>
                <a:schemeClr val="accent4"/>
              </a:solidFill>
            </a:endParaRPr>
          </a:p>
          <a:p>
            <a:pPr algn="ctr"/>
            <a:r>
              <a:rPr lang="en-US" sz="1700" dirty="0" smtClean="0"/>
              <a:t>- </a:t>
            </a:r>
            <a:r>
              <a:rPr lang="en-US" sz="1700" dirty="0"/>
              <a:t>Among the top-selling </a:t>
            </a:r>
            <a:r>
              <a:rPr lang="en-US" sz="1700" dirty="0" smtClean="0"/>
              <a:t>product.</a:t>
            </a:r>
            <a:endParaRPr lang="en-US" sz="1700" dirty="0"/>
          </a:p>
          <a:p>
            <a:pPr algn="ctr"/>
            <a:r>
              <a:rPr lang="en-US" sz="1700" dirty="0"/>
              <a:t>   - Generates consistent revenue across all branches and months.</a:t>
            </a:r>
          </a:p>
          <a:p>
            <a:pPr algn="ctr"/>
            <a:r>
              <a:rPr lang="en-US" sz="1700" dirty="0"/>
              <a:t>   - Preferred by both male and female customers.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295775" y="2062886"/>
            <a:ext cx="3638550" cy="3036769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4"/>
                </a:solidFill>
              </a:rPr>
              <a:t>Electronic </a:t>
            </a:r>
            <a:r>
              <a:rPr lang="en-US" sz="2200" b="1" dirty="0" smtClean="0">
                <a:solidFill>
                  <a:schemeClr val="accent4"/>
                </a:solidFill>
              </a:rPr>
              <a:t>Accessories</a:t>
            </a:r>
          </a:p>
          <a:p>
            <a:pPr algn="ctr"/>
            <a:endParaRPr lang="en-US" sz="2200" b="1" dirty="0">
              <a:solidFill>
                <a:schemeClr val="accent4"/>
              </a:solidFill>
            </a:endParaRPr>
          </a:p>
          <a:p>
            <a:pPr algn="ctr"/>
            <a:r>
              <a:rPr lang="en-US" sz="1700" dirty="0"/>
              <a:t>- Another popular product line.</a:t>
            </a:r>
          </a:p>
          <a:p>
            <a:pPr algn="ctr"/>
            <a:r>
              <a:rPr lang="en-US" sz="1700" dirty="0"/>
              <a:t>   - Shows variability in sales across branches and months.</a:t>
            </a:r>
          </a:p>
          <a:p>
            <a:pPr algn="ctr"/>
            <a:r>
              <a:rPr lang="en-US" sz="1700" dirty="0"/>
              <a:t>   - Most commonly purchased in the evenings.</a:t>
            </a:r>
            <a:endParaRPr lang="en-US" sz="17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8486775" y="2062886"/>
            <a:ext cx="3562350" cy="3036770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accent4"/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accent4"/>
                </a:solidFill>
              </a:rPr>
              <a:t>Home </a:t>
            </a:r>
            <a:r>
              <a:rPr lang="en-US" sz="2200" b="1" dirty="0">
                <a:solidFill>
                  <a:schemeClr val="accent4"/>
                </a:solidFill>
              </a:rPr>
              <a:t>and </a:t>
            </a:r>
            <a:r>
              <a:rPr lang="en-US" sz="2200" b="1" dirty="0" smtClean="0">
                <a:solidFill>
                  <a:schemeClr val="accent4"/>
                </a:solidFill>
              </a:rPr>
              <a:t>Lifestyle</a:t>
            </a:r>
          </a:p>
          <a:p>
            <a:pPr algn="ctr"/>
            <a:endParaRPr lang="en-US" sz="2200" b="1" dirty="0" smtClean="0">
              <a:solidFill>
                <a:schemeClr val="accent4"/>
              </a:solidFill>
            </a:endParaRPr>
          </a:p>
          <a:p>
            <a:pPr algn="ctr"/>
            <a:r>
              <a:rPr lang="en-US" sz="1700" dirty="0" smtClean="0"/>
              <a:t>- </a:t>
            </a:r>
            <a:r>
              <a:rPr lang="en-US" sz="1700" dirty="0"/>
              <a:t>Moderate sales compared to other product lines.</a:t>
            </a:r>
          </a:p>
          <a:p>
            <a:pPr algn="ctr"/>
            <a:r>
              <a:rPr lang="en-US" sz="1700" dirty="0"/>
              <a:t>   - More popular among female customers.</a:t>
            </a:r>
          </a:p>
          <a:p>
            <a:pPr algn="ctr"/>
            <a:r>
              <a:rPr lang="en-US" sz="1700" dirty="0"/>
              <a:t>   - Sales peak observed on weekends.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0498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</a:t>
            </a:r>
            <a:r>
              <a:rPr lang="en-IN" sz="3200" b="0" i="0" dirty="0" smtClean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BEZS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9358E82-2085-4FDC-BB98-0AC776133192}"/>
              </a:ext>
            </a:extLst>
          </p:cNvPr>
          <p:cNvSpPr/>
          <p:nvPr/>
        </p:nvSpPr>
        <p:spPr>
          <a:xfrm>
            <a:off x="-266700" y="-3262993"/>
            <a:ext cx="12725400" cy="3938402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01B0333-67C2-4114-8841-981615299F70}"/>
              </a:ext>
            </a:extLst>
          </p:cNvPr>
          <p:cNvGrpSpPr/>
          <p:nvPr/>
        </p:nvGrpSpPr>
        <p:grpSpPr>
          <a:xfrm>
            <a:off x="832458" y="-404543"/>
            <a:ext cx="9879245" cy="1571356"/>
            <a:chOff x="3241217" y="3806806"/>
            <a:chExt cx="3950581" cy="847678"/>
          </a:xfrm>
          <a:solidFill>
            <a:srgbClr val="FF9900"/>
          </a:solidFill>
        </p:grpSpPr>
        <p:sp>
          <p:nvSpPr>
            <p:cNvPr id="23" name="Freeform: Shape 6">
              <a:extLst>
                <a:ext uri="{FF2B5EF4-FFF2-40B4-BE49-F238E27FC236}">
                  <a16:creationId xmlns:a16="http://schemas.microsoft.com/office/drawing/2014/main" xmlns="" id="{CB3B074F-AF3B-45D4-9277-1CA1BB0C11C6}"/>
                </a:ext>
              </a:extLst>
            </p:cNvPr>
            <p:cNvSpPr/>
            <p:nvPr/>
          </p:nvSpPr>
          <p:spPr>
            <a:xfrm>
              <a:off x="3241217" y="380680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7">
              <a:extLst>
                <a:ext uri="{FF2B5EF4-FFF2-40B4-BE49-F238E27FC236}">
                  <a16:creationId xmlns:a16="http://schemas.microsoft.com/office/drawing/2014/main" xmlns="" id="{6ED209F1-7EAD-4F07-B776-7C23C809D52D}"/>
                </a:ext>
              </a:extLst>
            </p:cNvPr>
            <p:cNvSpPr/>
            <p:nvPr/>
          </p:nvSpPr>
          <p:spPr>
            <a:xfrm>
              <a:off x="6418762" y="3844676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976821"/>
            <a:ext cx="12192000" cy="1086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5400" b="1" dirty="0">
                <a:latin typeface="Fira Sans Medium" panose="020B0603050000020004" pitchFamily="34" charset="0"/>
              </a:rPr>
              <a:t>Product Analysis</a:t>
            </a:r>
            <a:endParaRPr lang="en-IN" sz="5400" b="1" dirty="0">
              <a:latin typeface="Fira Sans Medium" panose="020B06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16371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4500"/>
            <a:ext cx="12192000" cy="13335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180975" y="2062887"/>
            <a:ext cx="3562350" cy="3063799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4"/>
                </a:solidFill>
              </a:rPr>
              <a:t>Sports and </a:t>
            </a:r>
            <a:r>
              <a:rPr lang="en-US" sz="2200" b="1" dirty="0" smtClean="0">
                <a:solidFill>
                  <a:schemeClr val="accent4"/>
                </a:solidFill>
              </a:rPr>
              <a:t>Travel</a:t>
            </a:r>
          </a:p>
          <a:p>
            <a:pPr algn="ctr"/>
            <a:endParaRPr lang="en-US" sz="2200" b="1" dirty="0">
              <a:solidFill>
                <a:schemeClr val="accent4"/>
              </a:solidFill>
            </a:endParaRPr>
          </a:p>
          <a:p>
            <a:pPr algn="ctr"/>
            <a:r>
              <a:rPr lang="en-US" sz="1700" dirty="0"/>
              <a:t>- Relatively lower sales compared to other categories.</a:t>
            </a:r>
          </a:p>
          <a:p>
            <a:pPr algn="ctr"/>
            <a:r>
              <a:rPr lang="en-US" sz="1700" dirty="0"/>
              <a:t>   - Consistent performance across branches.</a:t>
            </a:r>
          </a:p>
          <a:p>
            <a:pPr algn="ctr"/>
            <a:r>
              <a:rPr lang="en-US" sz="1700" dirty="0"/>
              <a:t>   - More commonly purchased by males.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295775" y="2062886"/>
            <a:ext cx="3638550" cy="3036769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4"/>
                </a:solidFill>
              </a:rPr>
              <a:t>Food and </a:t>
            </a:r>
            <a:r>
              <a:rPr lang="en-US" sz="2200" b="1" dirty="0" smtClean="0">
                <a:solidFill>
                  <a:schemeClr val="accent4"/>
                </a:solidFill>
              </a:rPr>
              <a:t>Beverages</a:t>
            </a:r>
          </a:p>
          <a:p>
            <a:pPr algn="ctr"/>
            <a:endParaRPr lang="en-US" sz="2200" b="1" dirty="0">
              <a:solidFill>
                <a:schemeClr val="accent4"/>
              </a:solidFill>
            </a:endParaRPr>
          </a:p>
          <a:p>
            <a:pPr algn="ctr"/>
            <a:r>
              <a:rPr lang="en-US" sz="1700" dirty="0"/>
              <a:t>- Shows potential for growth, particularly in </a:t>
            </a:r>
            <a:r>
              <a:rPr lang="en-US" sz="1700" dirty="0"/>
              <a:t>Mandalay</a:t>
            </a:r>
            <a:r>
              <a:rPr lang="en-US" sz="1700" dirty="0"/>
              <a:t> branch.</a:t>
            </a:r>
          </a:p>
          <a:p>
            <a:pPr algn="ctr"/>
            <a:r>
              <a:rPr lang="en-US" sz="1700" dirty="0"/>
              <a:t>   - Preferred payment method: Credit card.</a:t>
            </a:r>
          </a:p>
          <a:p>
            <a:pPr algn="ctr"/>
            <a:r>
              <a:rPr lang="en-US" sz="1700" dirty="0"/>
              <a:t>   - Strong sales observed in February.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8486775" y="1986686"/>
            <a:ext cx="3562350" cy="3036770"/>
          </a:xfrm>
          <a:prstGeom prst="wedgeRound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accent4"/>
                </a:solidFill>
              </a:rPr>
              <a:t>Fashion Accessories</a:t>
            </a:r>
          </a:p>
          <a:p>
            <a:pPr algn="ctr"/>
            <a:endParaRPr lang="en-US" sz="2200" b="1" dirty="0" smtClean="0">
              <a:solidFill>
                <a:schemeClr val="accent4"/>
              </a:solidFill>
            </a:endParaRPr>
          </a:p>
          <a:p>
            <a:pPr algn="ctr"/>
            <a:r>
              <a:rPr lang="en-US" sz="1700" dirty="0"/>
              <a:t>- Least popular product line.</a:t>
            </a:r>
          </a:p>
          <a:p>
            <a:pPr algn="ctr"/>
            <a:r>
              <a:rPr lang="en-US" sz="1700" dirty="0"/>
              <a:t>   - Limited sales across all branches and months.</a:t>
            </a:r>
          </a:p>
          <a:p>
            <a:pPr algn="ctr"/>
            <a:r>
              <a:rPr lang="en-US" sz="1700" dirty="0"/>
              <a:t>   - Majority of purchases made by females.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6652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</a:t>
            </a:r>
            <a:r>
              <a:rPr lang="en-IN" sz="3200" b="0" i="0" dirty="0" smtClean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BEZS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9358E82-2085-4FDC-BB98-0AC776133192}"/>
              </a:ext>
            </a:extLst>
          </p:cNvPr>
          <p:cNvSpPr/>
          <p:nvPr/>
        </p:nvSpPr>
        <p:spPr>
          <a:xfrm>
            <a:off x="-266700" y="-3262993"/>
            <a:ext cx="12725400" cy="3938402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01B0333-67C2-4114-8841-981615299F70}"/>
              </a:ext>
            </a:extLst>
          </p:cNvPr>
          <p:cNvGrpSpPr/>
          <p:nvPr/>
        </p:nvGrpSpPr>
        <p:grpSpPr>
          <a:xfrm>
            <a:off x="832458" y="-404543"/>
            <a:ext cx="9879245" cy="1571356"/>
            <a:chOff x="3241217" y="3806806"/>
            <a:chExt cx="3950581" cy="847678"/>
          </a:xfrm>
          <a:solidFill>
            <a:srgbClr val="FF9900"/>
          </a:solidFill>
        </p:grpSpPr>
        <p:sp>
          <p:nvSpPr>
            <p:cNvPr id="23" name="Freeform: Shape 6">
              <a:extLst>
                <a:ext uri="{FF2B5EF4-FFF2-40B4-BE49-F238E27FC236}">
                  <a16:creationId xmlns:a16="http://schemas.microsoft.com/office/drawing/2014/main" xmlns="" id="{CB3B074F-AF3B-45D4-9277-1CA1BB0C11C6}"/>
                </a:ext>
              </a:extLst>
            </p:cNvPr>
            <p:cNvSpPr/>
            <p:nvPr/>
          </p:nvSpPr>
          <p:spPr>
            <a:xfrm>
              <a:off x="3241217" y="380680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7">
              <a:extLst>
                <a:ext uri="{FF2B5EF4-FFF2-40B4-BE49-F238E27FC236}">
                  <a16:creationId xmlns:a16="http://schemas.microsoft.com/office/drawing/2014/main" xmlns="" id="{6ED209F1-7EAD-4F07-B776-7C23C809D52D}"/>
                </a:ext>
              </a:extLst>
            </p:cNvPr>
            <p:cNvSpPr/>
            <p:nvPr/>
          </p:nvSpPr>
          <p:spPr>
            <a:xfrm>
              <a:off x="6418762" y="3844676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2163718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- Increase </a:t>
            </a:r>
            <a:r>
              <a:rPr lang="en-US" sz="2000" b="1" dirty="0"/>
              <a:t>marketing efforts for Fashion Accessories to boost sales</a:t>
            </a:r>
            <a:r>
              <a:rPr lang="en-US" sz="2000" b="1" dirty="0" smtClean="0"/>
              <a:t>.</a:t>
            </a:r>
          </a:p>
          <a:p>
            <a:endParaRPr lang="en-US" sz="2000" b="1" dirty="0"/>
          </a:p>
          <a:p>
            <a:r>
              <a:rPr lang="en-US" sz="2000" b="1" dirty="0" smtClean="0"/>
              <a:t>- Explore </a:t>
            </a:r>
            <a:r>
              <a:rPr lang="en-US" sz="2000" b="1" dirty="0"/>
              <a:t>strategies to enhance sales of Sports and Travel products</a:t>
            </a:r>
            <a:r>
              <a:rPr lang="en-US" sz="2000" b="1" dirty="0" smtClean="0"/>
              <a:t>.</a:t>
            </a:r>
          </a:p>
          <a:p>
            <a:endParaRPr lang="en-US" sz="2000" b="1" dirty="0"/>
          </a:p>
          <a:p>
            <a:r>
              <a:rPr lang="en-US" sz="2000" b="1" dirty="0" smtClean="0"/>
              <a:t>- Offer </a:t>
            </a:r>
            <a:r>
              <a:rPr lang="en-US" sz="2000" b="1" dirty="0"/>
              <a:t>targeted promotions for Food and Beverages to capitalize on peak sales months</a:t>
            </a:r>
            <a:r>
              <a:rPr lang="en-US" sz="2000" b="1" dirty="0" smtClean="0"/>
              <a:t>.</a:t>
            </a:r>
          </a:p>
          <a:p>
            <a:endParaRPr lang="en-US" sz="2000" b="1" dirty="0"/>
          </a:p>
          <a:p>
            <a:r>
              <a:rPr lang="en-US" sz="2000" b="1" dirty="0" smtClean="0"/>
              <a:t>- Continuously </a:t>
            </a:r>
            <a:r>
              <a:rPr lang="en-US" sz="2000" b="1" dirty="0"/>
              <a:t>monitor and analyze sales trends to adapt strategies accordingly.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4500"/>
            <a:ext cx="12192000" cy="133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166813"/>
            <a:ext cx="8659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Recommendations of Product Analysis:-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943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1124</Words>
  <Application>Microsoft Office PowerPoint</Application>
  <PresentationFormat>Custom</PresentationFormat>
  <Paragraphs>174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Roboto</vt:lpstr>
      <vt:lpstr>Fira Sans Medium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Admin</cp:lastModifiedBy>
  <cp:revision>218</cp:revision>
  <dcterms:created xsi:type="dcterms:W3CDTF">2021-11-17T09:33:18Z</dcterms:created>
  <dcterms:modified xsi:type="dcterms:W3CDTF">2024-04-19T04:54:06Z</dcterms:modified>
</cp:coreProperties>
</file>